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56" r:id="rId2"/>
    <p:sldId id="306" r:id="rId3"/>
    <p:sldId id="272" r:id="rId4"/>
    <p:sldId id="276" r:id="rId5"/>
    <p:sldId id="278" r:id="rId6"/>
    <p:sldId id="279" r:id="rId7"/>
    <p:sldId id="280" r:id="rId8"/>
    <p:sldId id="281" r:id="rId9"/>
    <p:sldId id="308" r:id="rId10"/>
    <p:sldId id="282" r:id="rId11"/>
    <p:sldId id="283" r:id="rId12"/>
    <p:sldId id="284" r:id="rId13"/>
    <p:sldId id="285" r:id="rId14"/>
    <p:sldId id="286" r:id="rId15"/>
    <p:sldId id="287" r:id="rId16"/>
    <p:sldId id="288" r:id="rId17"/>
    <p:sldId id="273" r:id="rId18"/>
    <p:sldId id="274" r:id="rId19"/>
    <p:sldId id="275" r:id="rId20"/>
    <p:sldId id="307" r:id="rId21"/>
    <p:sldId id="292" r:id="rId22"/>
    <p:sldId id="293" r:id="rId23"/>
    <p:sldId id="294" r:id="rId24"/>
    <p:sldId id="295" r:id="rId25"/>
    <p:sldId id="297" r:id="rId26"/>
    <p:sldId id="299" r:id="rId27"/>
    <p:sldId id="309"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49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E00857E-EC9C-4B8A-8320-098248A305E5}" type="datetimeFigureOut">
              <a:rPr lang="en-US" smtClean="0"/>
              <a:pPr/>
              <a:t>4/10/2013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5C7B36C-181E-4214-9FAF-D5DD3667DC2A}"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E3262345-5B96-4EF2-B414-314E1A11B950}" type="datetimeFigureOut">
              <a:rPr lang="en-US" smtClean="0"/>
              <a:pPr/>
              <a:t>4/10/2013</a:t>
            </a:fld>
            <a:endParaRPr lang="en-US" dirty="0"/>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dirty="0"/>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413B5C06-2B86-41E1-899C-15278012A898}"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3262345-5B96-4EF2-B414-314E1A11B950}" type="datetimeFigureOut">
              <a:rPr lang="en-US" smtClean="0"/>
              <a:pPr/>
              <a:t>4/10/2013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13B5C06-2B86-41E1-899C-15278012A898}"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3262345-5B96-4EF2-B414-314E1A11B950}" type="datetimeFigureOut">
              <a:rPr lang="en-US" smtClean="0"/>
              <a:pPr/>
              <a:t>4/10/2013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13B5C06-2B86-41E1-899C-15278012A898}"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0"/>
            <a:ext cx="79248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838200" y="2362200"/>
            <a:ext cx="3770313" cy="3724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0913" y="2362200"/>
            <a:ext cx="3770312" cy="3724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2438400" y="6248400"/>
            <a:ext cx="2130425" cy="474663"/>
          </a:xfrm>
        </p:spPr>
        <p:txBody>
          <a:bodyPr/>
          <a:lstStyle>
            <a:lvl1pPr>
              <a:defRPr/>
            </a:lvl1pPr>
          </a:lstStyle>
          <a:p>
            <a:endParaRPr lang="en-US" dirty="0"/>
          </a:p>
        </p:txBody>
      </p:sp>
      <p:sp>
        <p:nvSpPr>
          <p:cNvPr id="6" name="Footer Placeholder 5"/>
          <p:cNvSpPr>
            <a:spLocks noGrp="1"/>
          </p:cNvSpPr>
          <p:nvPr>
            <p:ph type="ftr" sz="quarter" idx="11"/>
          </p:nvPr>
        </p:nvSpPr>
        <p:spPr>
          <a:xfrm>
            <a:off x="5791200" y="6248400"/>
            <a:ext cx="2897188" cy="474663"/>
          </a:xfrm>
        </p:spPr>
        <p:txBody>
          <a:bodyPr/>
          <a:lstStyle>
            <a:lvl1pPr>
              <a:defRPr/>
            </a:lvl1pPr>
          </a:lstStyle>
          <a:p>
            <a:endParaRPr lang="en-US" dirty="0"/>
          </a:p>
        </p:txBody>
      </p:sp>
      <p:sp>
        <p:nvSpPr>
          <p:cNvPr id="7" name="Slide Number Placeholder 6"/>
          <p:cNvSpPr>
            <a:spLocks noGrp="1"/>
          </p:cNvSpPr>
          <p:nvPr>
            <p:ph type="sldNum" sz="quarter" idx="12"/>
          </p:nvPr>
        </p:nvSpPr>
        <p:spPr>
          <a:xfrm>
            <a:off x="84138" y="6242050"/>
            <a:ext cx="587375" cy="488950"/>
          </a:xfrm>
        </p:spPr>
        <p:txBody>
          <a:bodyPr/>
          <a:lstStyle>
            <a:lvl1pPr>
              <a:defRPr/>
            </a:lvl1pPr>
          </a:lstStyle>
          <a:p>
            <a:fld id="{21500B81-69B7-4D43-A155-4A391E95B8D7}" type="slidenum">
              <a:rPr lang="en-US"/>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0"/>
            <a:ext cx="79248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838200" y="2362200"/>
            <a:ext cx="3770313" cy="3724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60913" y="2362200"/>
            <a:ext cx="3770312" cy="17859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760913" y="4300538"/>
            <a:ext cx="3770312" cy="17859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2438400" y="6248400"/>
            <a:ext cx="2130425" cy="474663"/>
          </a:xfrm>
        </p:spPr>
        <p:txBody>
          <a:bodyPr/>
          <a:lstStyle>
            <a:lvl1pPr>
              <a:defRPr/>
            </a:lvl1pPr>
          </a:lstStyle>
          <a:p>
            <a:endParaRPr lang="en-US" dirty="0"/>
          </a:p>
        </p:txBody>
      </p:sp>
      <p:sp>
        <p:nvSpPr>
          <p:cNvPr id="7" name="Footer Placeholder 6"/>
          <p:cNvSpPr>
            <a:spLocks noGrp="1"/>
          </p:cNvSpPr>
          <p:nvPr>
            <p:ph type="ftr" sz="quarter" idx="11"/>
          </p:nvPr>
        </p:nvSpPr>
        <p:spPr>
          <a:xfrm>
            <a:off x="5791200" y="6248400"/>
            <a:ext cx="2897188" cy="474663"/>
          </a:xfrm>
        </p:spPr>
        <p:txBody>
          <a:bodyPr/>
          <a:lstStyle>
            <a:lvl1pPr>
              <a:defRPr/>
            </a:lvl1pPr>
          </a:lstStyle>
          <a:p>
            <a:endParaRPr lang="en-US" dirty="0"/>
          </a:p>
        </p:txBody>
      </p:sp>
      <p:sp>
        <p:nvSpPr>
          <p:cNvPr id="8" name="Slide Number Placeholder 7"/>
          <p:cNvSpPr>
            <a:spLocks noGrp="1"/>
          </p:cNvSpPr>
          <p:nvPr>
            <p:ph type="sldNum" sz="quarter" idx="12"/>
          </p:nvPr>
        </p:nvSpPr>
        <p:spPr>
          <a:xfrm>
            <a:off x="84138" y="6242050"/>
            <a:ext cx="587375" cy="488950"/>
          </a:xfrm>
        </p:spPr>
        <p:txBody>
          <a:bodyPr/>
          <a:lstStyle>
            <a:lvl1pPr>
              <a:defRPr/>
            </a:lvl1pPr>
          </a:lstStyle>
          <a:p>
            <a:fld id="{DABDFE50-DA41-4782-B8FF-44BE10ADCE73}" type="slidenum">
              <a:rPr lang="en-US"/>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E3262345-5B96-4EF2-B414-314E1A11B950}" type="datetimeFigureOut">
              <a:rPr lang="en-US" smtClean="0"/>
              <a:pPr/>
              <a:t>4/10/2013</a:t>
            </a:fld>
            <a:endParaRPr lang="en-US" dirty="0"/>
          </a:p>
        </p:txBody>
      </p:sp>
      <p:sp>
        <p:nvSpPr>
          <p:cNvPr id="5" name="Footer Placeholder 4"/>
          <p:cNvSpPr>
            <a:spLocks noGrp="1"/>
          </p:cNvSpPr>
          <p:nvPr>
            <p:ph type="ftr" sz="quarter" idx="11"/>
          </p:nvPr>
        </p:nvSpPr>
        <p:spPr>
          <a:xfrm>
            <a:off x="457200" y="6480969"/>
            <a:ext cx="4260056" cy="300831"/>
          </a:xfrm>
        </p:spPr>
        <p:txBody>
          <a:bodyPr/>
          <a:lstStyle/>
          <a:p>
            <a:endParaRPr lang="en-US" dirty="0"/>
          </a:p>
        </p:txBody>
      </p:sp>
      <p:sp>
        <p:nvSpPr>
          <p:cNvPr id="6" name="Slide Number Placeholder 5"/>
          <p:cNvSpPr>
            <a:spLocks noGrp="1"/>
          </p:cNvSpPr>
          <p:nvPr>
            <p:ph type="sldNum" sz="quarter" idx="12"/>
          </p:nvPr>
        </p:nvSpPr>
        <p:spPr/>
        <p:txBody>
          <a:bodyPr/>
          <a:lstStyle/>
          <a:p>
            <a:fld id="{413B5C06-2B86-41E1-899C-15278012A898}"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dirty="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Date Placeholder 3"/>
          <p:cNvSpPr>
            <a:spLocks noGrp="1"/>
          </p:cNvSpPr>
          <p:nvPr>
            <p:ph type="dt" sz="half" idx="10"/>
          </p:nvPr>
        </p:nvSpPr>
        <p:spPr>
          <a:xfrm>
            <a:off x="6955632" y="6477000"/>
            <a:ext cx="2133600" cy="304800"/>
          </a:xfrm>
        </p:spPr>
        <p:txBody>
          <a:bodyPr/>
          <a:lstStyle/>
          <a:p>
            <a:fld id="{E3262345-5B96-4EF2-B414-314E1A11B950}" type="datetimeFigureOut">
              <a:rPr lang="en-US" smtClean="0"/>
              <a:pPr/>
              <a:t>4/10/2013</a:t>
            </a:fld>
            <a:endParaRPr lang="en-US" dirty="0"/>
          </a:p>
        </p:txBody>
      </p:sp>
      <p:sp>
        <p:nvSpPr>
          <p:cNvPr id="5" name="Footer Placeholder 4"/>
          <p:cNvSpPr>
            <a:spLocks noGrp="1"/>
          </p:cNvSpPr>
          <p:nvPr>
            <p:ph type="ftr" sz="quarter" idx="11"/>
          </p:nvPr>
        </p:nvSpPr>
        <p:spPr>
          <a:xfrm>
            <a:off x="2619376" y="6480969"/>
            <a:ext cx="4260056" cy="300831"/>
          </a:xfrm>
        </p:spPr>
        <p:txBody>
          <a:bodyPr/>
          <a:lstStyle/>
          <a:p>
            <a:endParaRPr lang="en-US" dirty="0"/>
          </a:p>
        </p:txBody>
      </p:sp>
      <p:sp>
        <p:nvSpPr>
          <p:cNvPr id="6" name="Slide Number Placeholder 5"/>
          <p:cNvSpPr>
            <a:spLocks noGrp="1"/>
          </p:cNvSpPr>
          <p:nvPr>
            <p:ph type="sldNum" sz="quarter" idx="12"/>
          </p:nvPr>
        </p:nvSpPr>
        <p:spPr>
          <a:xfrm>
            <a:off x="8451056" y="809624"/>
            <a:ext cx="502920" cy="300831"/>
          </a:xfrm>
        </p:spPr>
        <p:txBody>
          <a:bodyPr/>
          <a:lstStyle/>
          <a:p>
            <a:fld id="{413B5C06-2B86-41E1-899C-15278012A898}" type="slidenum">
              <a:rPr lang="en-US" smtClean="0"/>
              <a:pPr/>
              <a:t>‹#›</a:t>
            </a:fld>
            <a:endParaRPr lang="en-US" dirty="0"/>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E3262345-5B96-4EF2-B414-314E1A11B950}" type="datetimeFigureOut">
              <a:rPr lang="en-US" smtClean="0"/>
              <a:pPr/>
              <a:t>4/10/2013</a:t>
            </a:fld>
            <a:endParaRPr lang="en-US" dirty="0"/>
          </a:p>
        </p:txBody>
      </p:sp>
      <p:sp>
        <p:nvSpPr>
          <p:cNvPr id="6" name="Footer Placeholder 5"/>
          <p:cNvSpPr>
            <a:spLocks noGrp="1"/>
          </p:cNvSpPr>
          <p:nvPr>
            <p:ph type="ftr" sz="quarter" idx="11"/>
          </p:nvPr>
        </p:nvSpPr>
        <p:spPr>
          <a:xfrm>
            <a:off x="457200" y="6480969"/>
            <a:ext cx="4260056" cy="301752"/>
          </a:xfrm>
        </p:spPr>
        <p:txBody>
          <a:bodyPr/>
          <a:lstStyle/>
          <a:p>
            <a:endParaRPr lang="en-US" dirty="0"/>
          </a:p>
        </p:txBody>
      </p:sp>
      <p:sp>
        <p:nvSpPr>
          <p:cNvPr id="7" name="Slide Number Placeholder 6"/>
          <p:cNvSpPr>
            <a:spLocks noGrp="1"/>
          </p:cNvSpPr>
          <p:nvPr>
            <p:ph type="sldNum" sz="quarter" idx="12"/>
          </p:nvPr>
        </p:nvSpPr>
        <p:spPr>
          <a:xfrm>
            <a:off x="7589520" y="6480969"/>
            <a:ext cx="502920" cy="301752"/>
          </a:xfrm>
        </p:spPr>
        <p:txBody>
          <a:bodyPr/>
          <a:lstStyle/>
          <a:p>
            <a:fld id="{413B5C06-2B86-41E1-899C-15278012A898}"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E3262345-5B96-4EF2-B414-314E1A11B950}" type="datetimeFigureOut">
              <a:rPr lang="en-US" smtClean="0"/>
              <a:pPr/>
              <a:t>4/10/2013</a:t>
            </a:fld>
            <a:endParaRPr lang="en-US" dirty="0"/>
          </a:p>
        </p:txBody>
      </p:sp>
      <p:sp>
        <p:nvSpPr>
          <p:cNvPr id="8" name="Footer Placeholder 7"/>
          <p:cNvSpPr>
            <a:spLocks noGrp="1"/>
          </p:cNvSpPr>
          <p:nvPr>
            <p:ph type="ftr" sz="quarter" idx="11"/>
          </p:nvPr>
        </p:nvSpPr>
        <p:spPr>
          <a:xfrm>
            <a:off x="457200" y="6480969"/>
            <a:ext cx="4261104" cy="301752"/>
          </a:xfrm>
        </p:spPr>
        <p:txBody>
          <a:bodyPr/>
          <a:lstStyle/>
          <a:p>
            <a:endParaRPr lang="en-US" dirty="0"/>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413B5C06-2B86-41E1-899C-15278012A898}"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3262345-5B96-4EF2-B414-314E1A11B950}" type="datetimeFigureOut">
              <a:rPr lang="en-US" smtClean="0"/>
              <a:pPr/>
              <a:t>4/10/2013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13B5C06-2B86-41E1-899C-15278012A898}"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E3262345-5B96-4EF2-B414-314E1A11B950}" type="datetimeFigureOut">
              <a:rPr lang="en-US" smtClean="0"/>
              <a:pPr/>
              <a:t>4/10/2013</a:t>
            </a:fld>
            <a:endParaRPr lang="en-US" dirty="0"/>
          </a:p>
        </p:txBody>
      </p:sp>
      <p:sp>
        <p:nvSpPr>
          <p:cNvPr id="3" name="Footer Placeholder 2"/>
          <p:cNvSpPr>
            <a:spLocks noGrp="1"/>
          </p:cNvSpPr>
          <p:nvPr>
            <p:ph type="ftr" sz="quarter" idx="11"/>
          </p:nvPr>
        </p:nvSpPr>
        <p:spPr>
          <a:xfrm>
            <a:off x="457200" y="6481890"/>
            <a:ext cx="4260056" cy="300831"/>
          </a:xfrm>
        </p:spPr>
        <p:txBody>
          <a:bodyPr/>
          <a:lstStyle/>
          <a:p>
            <a:endParaRPr lang="en-US" dirty="0"/>
          </a:p>
        </p:txBody>
      </p:sp>
      <p:sp>
        <p:nvSpPr>
          <p:cNvPr id="4" name="Slide Number Placeholder 3"/>
          <p:cNvSpPr>
            <a:spLocks noGrp="1"/>
          </p:cNvSpPr>
          <p:nvPr>
            <p:ph type="sldNum" sz="quarter" idx="12"/>
          </p:nvPr>
        </p:nvSpPr>
        <p:spPr>
          <a:xfrm>
            <a:off x="7589520" y="6480969"/>
            <a:ext cx="502920" cy="301752"/>
          </a:xfrm>
        </p:spPr>
        <p:txBody>
          <a:bodyPr/>
          <a:lstStyle/>
          <a:p>
            <a:fld id="{413B5C06-2B86-41E1-899C-15278012A898}"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E3262345-5B96-4EF2-B414-314E1A11B950}" type="datetimeFigureOut">
              <a:rPr lang="en-US" smtClean="0"/>
              <a:pPr/>
              <a:t>4/10/2013</a:t>
            </a:fld>
            <a:endParaRPr lang="en-US" dirty="0"/>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413B5C06-2B86-41E1-899C-15278012A898}"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E3262345-5B96-4EF2-B414-314E1A11B950}" type="datetimeFigureOut">
              <a:rPr lang="en-US" smtClean="0"/>
              <a:pPr/>
              <a:t>4/10/2013</a:t>
            </a:fld>
            <a:endParaRPr lang="en-US" dirty="0"/>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413B5C06-2B86-41E1-899C-15278012A898}"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E3262345-5B96-4EF2-B414-314E1A11B950}" type="datetimeFigureOut">
              <a:rPr lang="en-US" smtClean="0"/>
              <a:pPr/>
              <a:t>4/10/2013</a:t>
            </a:fld>
            <a:endParaRPr lang="en-US" dirty="0"/>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dirty="0"/>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413B5C06-2B86-41E1-899C-15278012A898}"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Economic Systems</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AutoShape 2"/>
          <p:cNvSpPr>
            <a:spLocks noGrp="1" noChangeArrowheads="1"/>
          </p:cNvSpPr>
          <p:nvPr>
            <p:ph type="title"/>
          </p:nvPr>
        </p:nvSpPr>
        <p:spPr/>
        <p:txBody>
          <a:bodyPr/>
          <a:lstStyle/>
          <a:p>
            <a:r>
              <a:rPr lang="en-US" dirty="0"/>
              <a:t>Market Economies	</a:t>
            </a:r>
          </a:p>
        </p:txBody>
      </p:sp>
      <p:sp>
        <p:nvSpPr>
          <p:cNvPr id="35843" name="Rectangle 3"/>
          <p:cNvSpPr>
            <a:spLocks noGrp="1" noChangeArrowheads="1"/>
          </p:cNvSpPr>
          <p:nvPr>
            <p:ph type="body" sz="half" idx="1"/>
          </p:nvPr>
        </p:nvSpPr>
        <p:spPr>
          <a:xfrm>
            <a:off x="838200" y="1981200"/>
            <a:ext cx="6781800" cy="3724275"/>
          </a:xfrm>
        </p:spPr>
        <p:txBody>
          <a:bodyPr/>
          <a:lstStyle/>
          <a:p>
            <a:r>
              <a:rPr lang="en-US" sz="2400" dirty="0"/>
              <a:t>People and businesses act in their own best interests to answer the three basic economic questions.  </a:t>
            </a:r>
          </a:p>
          <a:p>
            <a:pPr>
              <a:buNone/>
            </a:pPr>
            <a:endParaRPr lang="en-US" sz="2400" dirty="0"/>
          </a:p>
        </p:txBody>
      </p:sp>
      <p:pic>
        <p:nvPicPr>
          <p:cNvPr id="35852" name="Picture 12" descr="times_square_night_2"/>
          <p:cNvPicPr>
            <a:picLocks noChangeAspect="1" noChangeArrowheads="1"/>
          </p:cNvPicPr>
          <p:nvPr/>
        </p:nvPicPr>
        <p:blipFill>
          <a:blip r:embed="rId2" cstate="print"/>
          <a:srcRect/>
          <a:stretch>
            <a:fillRect/>
          </a:stretch>
        </p:blipFill>
        <p:spPr bwMode="auto">
          <a:xfrm>
            <a:off x="1828800" y="3429000"/>
            <a:ext cx="5257800" cy="3141663"/>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AutoShape 2"/>
          <p:cNvSpPr>
            <a:spLocks noGrp="1" noChangeArrowheads="1"/>
          </p:cNvSpPr>
          <p:nvPr>
            <p:ph type="title"/>
          </p:nvPr>
        </p:nvSpPr>
        <p:spPr/>
        <p:txBody>
          <a:bodyPr/>
          <a:lstStyle/>
          <a:p>
            <a:r>
              <a:rPr lang="en-US" sz="3200" dirty="0"/>
              <a:t>Market Economies – How they work</a:t>
            </a:r>
          </a:p>
        </p:txBody>
      </p:sp>
      <p:sp>
        <p:nvSpPr>
          <p:cNvPr id="40963" name="Rectangle 3"/>
          <p:cNvSpPr>
            <a:spLocks noGrp="1" noChangeArrowheads="1"/>
          </p:cNvSpPr>
          <p:nvPr>
            <p:ph type="body" sz="half" idx="1"/>
          </p:nvPr>
        </p:nvSpPr>
        <p:spPr/>
        <p:txBody>
          <a:bodyPr>
            <a:normAutofit lnSpcReduction="10000"/>
          </a:bodyPr>
          <a:lstStyle/>
          <a:p>
            <a:r>
              <a:rPr lang="en-US" sz="2400" dirty="0"/>
              <a:t>Lure of personal and financial gain leads consumers and businesses to interact in various markets.</a:t>
            </a:r>
          </a:p>
          <a:p>
            <a:endParaRPr lang="en-US" sz="2400" dirty="0" smtClean="0"/>
          </a:p>
          <a:p>
            <a:r>
              <a:rPr lang="en-US" sz="2400" dirty="0" smtClean="0"/>
              <a:t>Each </a:t>
            </a:r>
            <a:r>
              <a:rPr lang="en-US" sz="2400" dirty="0"/>
              <a:t>person acts as they see fit in order to advance their own interests.</a:t>
            </a:r>
          </a:p>
        </p:txBody>
      </p:sp>
      <p:pic>
        <p:nvPicPr>
          <p:cNvPr id="40973" name="Picture 13" descr="stockmkt_money"/>
          <p:cNvPicPr>
            <a:picLocks noChangeAspect="1" noChangeArrowheads="1"/>
          </p:cNvPicPr>
          <p:nvPr/>
        </p:nvPicPr>
        <p:blipFill>
          <a:blip r:embed="rId2" cstate="print"/>
          <a:srcRect/>
          <a:stretch>
            <a:fillRect/>
          </a:stretch>
        </p:blipFill>
        <p:spPr bwMode="auto">
          <a:xfrm>
            <a:off x="4724400" y="2286000"/>
            <a:ext cx="4038600" cy="4114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anim calcmode="lin" valueType="num">
                                      <p:cBhvr additive="base">
                                        <p:cTn id="7" dur="500" fill="hold"/>
                                        <p:tgtEl>
                                          <p:spTgt spid="4096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096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0963">
                                            <p:txEl>
                                              <p:pRg st="2" end="2"/>
                                            </p:txEl>
                                          </p:spTgt>
                                        </p:tgtEl>
                                        <p:attrNameLst>
                                          <p:attrName>style.visibility</p:attrName>
                                        </p:attrNameLst>
                                      </p:cBhvr>
                                      <p:to>
                                        <p:strVal val="visible"/>
                                      </p:to>
                                    </p:set>
                                    <p:anim calcmode="lin" valueType="num">
                                      <p:cBhvr additive="base">
                                        <p:cTn id="13" dur="500" fill="hold"/>
                                        <p:tgtEl>
                                          <p:spTgt spid="4096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096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AutoShape 2"/>
          <p:cNvSpPr>
            <a:spLocks noGrp="1" noChangeArrowheads="1"/>
          </p:cNvSpPr>
          <p:nvPr>
            <p:ph type="title"/>
          </p:nvPr>
        </p:nvSpPr>
        <p:spPr/>
        <p:txBody>
          <a:bodyPr>
            <a:normAutofit fontScale="90000"/>
          </a:bodyPr>
          <a:lstStyle/>
          <a:p>
            <a:r>
              <a:rPr lang="en-US" dirty="0"/>
              <a:t>The First Economist – Adam Smith</a:t>
            </a:r>
          </a:p>
        </p:txBody>
      </p:sp>
      <p:sp>
        <p:nvSpPr>
          <p:cNvPr id="43011" name="Rectangle 3"/>
          <p:cNvSpPr>
            <a:spLocks noGrp="1" noChangeArrowheads="1"/>
          </p:cNvSpPr>
          <p:nvPr>
            <p:ph type="body" sz="half" idx="1"/>
          </p:nvPr>
        </p:nvSpPr>
        <p:spPr/>
        <p:txBody>
          <a:bodyPr/>
          <a:lstStyle/>
          <a:p>
            <a:r>
              <a:rPr lang="en-US" sz="2400" dirty="0"/>
              <a:t>“It is not from the benevolence of the butcher, the brewer, or the baker that we expect our dinner, but from their regard to their own interest.” – </a:t>
            </a:r>
            <a:r>
              <a:rPr lang="en-US" sz="2400" i="1" dirty="0"/>
              <a:t>Wealth of Nations</a:t>
            </a:r>
            <a:r>
              <a:rPr lang="en-US" sz="2400" dirty="0"/>
              <a:t>, 1776</a:t>
            </a:r>
          </a:p>
          <a:p>
            <a:pPr>
              <a:buFont typeface="Wingdings" pitchFamily="2" charset="2"/>
              <a:buNone/>
            </a:pPr>
            <a:endParaRPr lang="en-US" sz="2400" dirty="0"/>
          </a:p>
          <a:p>
            <a:pPr>
              <a:buFont typeface="Wingdings" pitchFamily="2" charset="2"/>
              <a:buNone/>
            </a:pPr>
            <a:endParaRPr lang="en-US" sz="2400" dirty="0"/>
          </a:p>
        </p:txBody>
      </p:sp>
      <p:pic>
        <p:nvPicPr>
          <p:cNvPr id="43013" name="Picture 5" descr="adam_smith"/>
          <p:cNvPicPr>
            <a:picLocks noGrp="1" noChangeAspect="1" noChangeArrowheads="1"/>
          </p:cNvPicPr>
          <p:nvPr>
            <p:ph sz="half" idx="2"/>
          </p:nvPr>
        </p:nvPicPr>
        <p:blipFill>
          <a:blip r:embed="rId2" cstate="print"/>
          <a:srcRect/>
          <a:stretch>
            <a:fillRect/>
          </a:stretch>
        </p:blipFill>
        <p:spPr>
          <a:xfrm>
            <a:off x="5029200" y="2438400"/>
            <a:ext cx="3124200" cy="3352800"/>
          </a:xfrm>
          <a:noFill/>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AutoShape 2"/>
          <p:cNvSpPr>
            <a:spLocks noGrp="1" noChangeArrowheads="1"/>
          </p:cNvSpPr>
          <p:nvPr>
            <p:ph type="title"/>
          </p:nvPr>
        </p:nvSpPr>
        <p:spPr/>
        <p:txBody>
          <a:bodyPr/>
          <a:lstStyle/>
          <a:p>
            <a:r>
              <a:rPr lang="en-US" dirty="0"/>
              <a:t>Market Economies - Pros</a:t>
            </a:r>
          </a:p>
        </p:txBody>
      </p:sp>
      <p:sp>
        <p:nvSpPr>
          <p:cNvPr id="45059" name="Rectangle 3"/>
          <p:cNvSpPr>
            <a:spLocks noGrp="1" noChangeArrowheads="1"/>
          </p:cNvSpPr>
          <p:nvPr>
            <p:ph type="body" sz="half" idx="1"/>
          </p:nvPr>
        </p:nvSpPr>
        <p:spPr>
          <a:xfrm>
            <a:off x="838200" y="2362200"/>
            <a:ext cx="6858000" cy="3657600"/>
          </a:xfrm>
        </p:spPr>
        <p:txBody>
          <a:bodyPr/>
          <a:lstStyle/>
          <a:p>
            <a:r>
              <a:rPr lang="en-US" sz="2400" dirty="0"/>
              <a:t>Economy can adjust to change over time</a:t>
            </a:r>
          </a:p>
          <a:p>
            <a:pPr lvl="1"/>
            <a:r>
              <a:rPr lang="en-US" sz="2000" dirty="0"/>
              <a:t>Businesses can adapt to changing consumer tastes by creating new/different products.</a:t>
            </a:r>
          </a:p>
          <a:p>
            <a:pPr lvl="1"/>
            <a:endParaRPr lang="en-US" sz="2000" dirty="0"/>
          </a:p>
          <a:p>
            <a:r>
              <a:rPr lang="en-US" sz="2400" dirty="0"/>
              <a:t>High degree of individual freedom</a:t>
            </a:r>
          </a:p>
          <a:p>
            <a:pPr lvl="1"/>
            <a:r>
              <a:rPr lang="en-US" sz="2000" dirty="0"/>
              <a:t>Businesses and individuals are free to do what they want.</a:t>
            </a:r>
          </a:p>
        </p:txBody>
      </p:sp>
      <p:pic>
        <p:nvPicPr>
          <p:cNvPr id="45063" name="Picture 7" descr="MCPE06869_0000[1]"/>
          <p:cNvPicPr>
            <a:picLocks noGrp="1" noChangeAspect="1" noChangeArrowheads="1"/>
          </p:cNvPicPr>
          <p:nvPr>
            <p:ph sz="quarter" idx="3"/>
          </p:nvPr>
        </p:nvPicPr>
        <p:blipFill>
          <a:blip r:embed="rId2" cstate="print"/>
          <a:srcRect/>
          <a:stretch>
            <a:fillRect/>
          </a:stretch>
        </p:blipFill>
        <p:spPr>
          <a:xfrm>
            <a:off x="7391400" y="4843462"/>
            <a:ext cx="1592263" cy="1785938"/>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animEffect transition="in" filter="fade">
                                      <p:cBhvr>
                                        <p:cTn id="7" dur="1000"/>
                                        <p:tgtEl>
                                          <p:spTgt spid="45059">
                                            <p:txEl>
                                              <p:pRg st="0" end="0"/>
                                            </p:txEl>
                                          </p:spTgt>
                                        </p:tgtEl>
                                      </p:cBhvr>
                                    </p:animEffect>
                                    <p:anim calcmode="lin" valueType="num">
                                      <p:cBhvr>
                                        <p:cTn id="8" dur="1000" fill="hold"/>
                                        <p:tgtEl>
                                          <p:spTgt spid="45059">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45059">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5059">
                                            <p:txEl>
                                              <p:pRg st="0" end="0"/>
                                            </p:txEl>
                                          </p:spTgt>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0"/>
                                  </p:stCondLst>
                                  <p:childTnLst>
                                    <p:set>
                                      <p:cBhvr>
                                        <p:cTn id="12" dur="1" fill="hold">
                                          <p:stCondLst>
                                            <p:cond delay="0"/>
                                          </p:stCondLst>
                                        </p:cTn>
                                        <p:tgtEl>
                                          <p:spTgt spid="45059">
                                            <p:txEl>
                                              <p:pRg st="1" end="1"/>
                                            </p:txEl>
                                          </p:spTgt>
                                        </p:tgtEl>
                                        <p:attrNameLst>
                                          <p:attrName>style.visibility</p:attrName>
                                        </p:attrNameLst>
                                      </p:cBhvr>
                                      <p:to>
                                        <p:strVal val="visible"/>
                                      </p:to>
                                    </p:set>
                                    <p:animEffect transition="in" filter="fade">
                                      <p:cBhvr>
                                        <p:cTn id="13" dur="1000"/>
                                        <p:tgtEl>
                                          <p:spTgt spid="45059">
                                            <p:txEl>
                                              <p:pRg st="1" end="1"/>
                                            </p:txEl>
                                          </p:spTgt>
                                        </p:tgtEl>
                                      </p:cBhvr>
                                    </p:animEffect>
                                    <p:anim calcmode="lin" valueType="num">
                                      <p:cBhvr>
                                        <p:cTn id="14" dur="1000" fill="hold"/>
                                        <p:tgtEl>
                                          <p:spTgt spid="45059">
                                            <p:txEl>
                                              <p:pRg st="1" end="1"/>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45059">
                                            <p:txEl>
                                              <p:pRg st="1" end="1"/>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45059">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7" presetClass="entr" presetSubtype="0" fill="hold" grpId="0" nodeType="clickEffect">
                                  <p:stCondLst>
                                    <p:cond delay="0"/>
                                  </p:stCondLst>
                                  <p:childTnLst>
                                    <p:set>
                                      <p:cBhvr>
                                        <p:cTn id="20" dur="1" fill="hold">
                                          <p:stCondLst>
                                            <p:cond delay="0"/>
                                          </p:stCondLst>
                                        </p:cTn>
                                        <p:tgtEl>
                                          <p:spTgt spid="45059">
                                            <p:txEl>
                                              <p:pRg st="3" end="3"/>
                                            </p:txEl>
                                          </p:spTgt>
                                        </p:tgtEl>
                                        <p:attrNameLst>
                                          <p:attrName>style.visibility</p:attrName>
                                        </p:attrNameLst>
                                      </p:cBhvr>
                                      <p:to>
                                        <p:strVal val="visible"/>
                                      </p:to>
                                    </p:set>
                                    <p:animEffect transition="in" filter="fade">
                                      <p:cBhvr>
                                        <p:cTn id="21" dur="1000"/>
                                        <p:tgtEl>
                                          <p:spTgt spid="45059">
                                            <p:txEl>
                                              <p:pRg st="3" end="3"/>
                                            </p:txEl>
                                          </p:spTgt>
                                        </p:tgtEl>
                                      </p:cBhvr>
                                    </p:animEffect>
                                    <p:anim calcmode="lin" valueType="num">
                                      <p:cBhvr>
                                        <p:cTn id="22" dur="1000" fill="hold"/>
                                        <p:tgtEl>
                                          <p:spTgt spid="45059">
                                            <p:txEl>
                                              <p:pRg st="3" end="3"/>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45059">
                                            <p:txEl>
                                              <p:pRg st="3" end="3"/>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45059">
                                            <p:txEl>
                                              <p:pRg st="3" end="3"/>
                                            </p:txEl>
                                          </p:spTgt>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45059">
                                            <p:txEl>
                                              <p:pRg st="4" end="4"/>
                                            </p:txEl>
                                          </p:spTgt>
                                        </p:tgtEl>
                                        <p:attrNameLst>
                                          <p:attrName>style.visibility</p:attrName>
                                        </p:attrNameLst>
                                      </p:cBhvr>
                                      <p:to>
                                        <p:strVal val="visible"/>
                                      </p:to>
                                    </p:set>
                                    <p:animEffect transition="in" filter="fade">
                                      <p:cBhvr>
                                        <p:cTn id="27" dur="1000"/>
                                        <p:tgtEl>
                                          <p:spTgt spid="45059">
                                            <p:txEl>
                                              <p:pRg st="4" end="4"/>
                                            </p:txEl>
                                          </p:spTgt>
                                        </p:tgtEl>
                                      </p:cBhvr>
                                    </p:animEffect>
                                    <p:anim calcmode="lin" valueType="num">
                                      <p:cBhvr>
                                        <p:cTn id="28" dur="1000" fill="hold"/>
                                        <p:tgtEl>
                                          <p:spTgt spid="45059">
                                            <p:txEl>
                                              <p:pRg st="4" end="4"/>
                                            </p:txEl>
                                          </p:spTgt>
                                        </p:tgtEl>
                                        <p:attrNameLst>
                                          <p:attrName>ppt_x</p:attrName>
                                        </p:attrNameLst>
                                      </p:cBhvr>
                                      <p:tavLst>
                                        <p:tav tm="0">
                                          <p:val>
                                            <p:strVal val="#ppt_x"/>
                                          </p:val>
                                        </p:tav>
                                        <p:tav tm="100000">
                                          <p:val>
                                            <p:strVal val="#ppt_x"/>
                                          </p:val>
                                        </p:tav>
                                      </p:tavLst>
                                    </p:anim>
                                    <p:anim calcmode="lin" valueType="num">
                                      <p:cBhvr>
                                        <p:cTn id="29" dur="900" decel="100000" fill="hold"/>
                                        <p:tgtEl>
                                          <p:spTgt spid="45059">
                                            <p:txEl>
                                              <p:pRg st="4" end="4"/>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45059">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AutoShape 2"/>
          <p:cNvSpPr>
            <a:spLocks noGrp="1" noChangeArrowheads="1"/>
          </p:cNvSpPr>
          <p:nvPr>
            <p:ph type="title"/>
          </p:nvPr>
        </p:nvSpPr>
        <p:spPr/>
        <p:txBody>
          <a:bodyPr/>
          <a:lstStyle/>
          <a:p>
            <a:r>
              <a:rPr lang="en-US" dirty="0"/>
              <a:t>Market Economies – More Pros</a:t>
            </a:r>
          </a:p>
        </p:txBody>
      </p:sp>
      <p:sp>
        <p:nvSpPr>
          <p:cNvPr id="48131" name="Rectangle 3"/>
          <p:cNvSpPr>
            <a:spLocks noGrp="1" noChangeArrowheads="1"/>
          </p:cNvSpPr>
          <p:nvPr>
            <p:ph type="body" idx="1"/>
          </p:nvPr>
        </p:nvSpPr>
        <p:spPr/>
        <p:txBody>
          <a:bodyPr>
            <a:normAutofit lnSpcReduction="10000"/>
          </a:bodyPr>
          <a:lstStyle/>
          <a:p>
            <a:r>
              <a:rPr lang="en-US" dirty="0"/>
              <a:t>Small degree of government </a:t>
            </a:r>
            <a:r>
              <a:rPr lang="en-US" dirty="0" smtClean="0"/>
              <a:t>interference (Mixed Economy)</a:t>
            </a:r>
            <a:endParaRPr lang="en-US" dirty="0"/>
          </a:p>
          <a:p>
            <a:pPr>
              <a:buNone/>
            </a:pPr>
            <a:endParaRPr lang="en-US" dirty="0" smtClean="0"/>
          </a:p>
          <a:p>
            <a:r>
              <a:rPr lang="en-US" dirty="0" smtClean="0"/>
              <a:t>Economic </a:t>
            </a:r>
            <a:r>
              <a:rPr lang="en-US" dirty="0"/>
              <a:t>decisions are made by all, not limited to government officials.  </a:t>
            </a:r>
          </a:p>
          <a:p>
            <a:endParaRPr lang="en-US" dirty="0" smtClean="0"/>
          </a:p>
          <a:p>
            <a:r>
              <a:rPr lang="en-US" dirty="0" smtClean="0"/>
              <a:t>Seemingly </a:t>
            </a:r>
            <a:r>
              <a:rPr lang="en-US" dirty="0"/>
              <a:t>unlimited variety of goods and services available to consumers.</a:t>
            </a:r>
          </a:p>
          <a:p>
            <a:pPr>
              <a:buNone/>
            </a:pPr>
            <a:r>
              <a:rPr lang="en-US" dirty="0" smtClean="0"/>
              <a:t>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8131">
                                            <p:txEl>
                                              <p:pRg st="0" end="0"/>
                                            </p:txEl>
                                          </p:spTgt>
                                        </p:tgtEl>
                                        <p:attrNameLst>
                                          <p:attrName>style.visibility</p:attrName>
                                        </p:attrNameLst>
                                      </p:cBhvr>
                                      <p:to>
                                        <p:strVal val="visible"/>
                                      </p:to>
                                    </p:set>
                                    <p:animEffect transition="in" filter="checkerboard(across)">
                                      <p:cBhvr>
                                        <p:cTn id="7" dur="500"/>
                                        <p:tgtEl>
                                          <p:spTgt spid="4813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8131">
                                            <p:txEl>
                                              <p:pRg st="2" end="2"/>
                                            </p:txEl>
                                          </p:spTgt>
                                        </p:tgtEl>
                                        <p:attrNameLst>
                                          <p:attrName>style.visibility</p:attrName>
                                        </p:attrNameLst>
                                      </p:cBhvr>
                                      <p:to>
                                        <p:strVal val="visible"/>
                                      </p:to>
                                    </p:set>
                                    <p:animEffect transition="in" filter="checkerboard(across)">
                                      <p:cBhvr>
                                        <p:cTn id="12" dur="500"/>
                                        <p:tgtEl>
                                          <p:spTgt spid="4813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48131">
                                            <p:txEl>
                                              <p:pRg st="4" end="4"/>
                                            </p:txEl>
                                          </p:spTgt>
                                        </p:tgtEl>
                                        <p:attrNameLst>
                                          <p:attrName>style.visibility</p:attrName>
                                        </p:attrNameLst>
                                      </p:cBhvr>
                                      <p:to>
                                        <p:strVal val="visible"/>
                                      </p:to>
                                    </p:set>
                                    <p:animEffect transition="in" filter="checkerboard(across)">
                                      <p:cBhvr>
                                        <p:cTn id="17" dur="500"/>
                                        <p:tgtEl>
                                          <p:spTgt spid="48131">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48131">
                                            <p:txEl>
                                              <p:pRg st="5" end="5"/>
                                            </p:txEl>
                                          </p:spTgt>
                                        </p:tgtEl>
                                        <p:attrNameLst>
                                          <p:attrName>style.visibility</p:attrName>
                                        </p:attrNameLst>
                                      </p:cBhvr>
                                      <p:to>
                                        <p:strVal val="visible"/>
                                      </p:to>
                                    </p:set>
                                    <p:animEffect transition="in" filter="checkerboard(across)">
                                      <p:cBhvr>
                                        <p:cTn id="22" dur="500"/>
                                        <p:tgtEl>
                                          <p:spTgt spid="4813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1"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AutoShape 2"/>
          <p:cNvSpPr>
            <a:spLocks noGrp="1" noChangeArrowheads="1"/>
          </p:cNvSpPr>
          <p:nvPr>
            <p:ph type="title"/>
          </p:nvPr>
        </p:nvSpPr>
        <p:spPr/>
        <p:txBody>
          <a:bodyPr/>
          <a:lstStyle/>
          <a:p>
            <a:r>
              <a:rPr lang="en-US" dirty="0"/>
              <a:t>Market Economies - Cons</a:t>
            </a:r>
          </a:p>
        </p:txBody>
      </p:sp>
      <p:sp>
        <p:nvSpPr>
          <p:cNvPr id="49155" name="Rectangle 3"/>
          <p:cNvSpPr>
            <a:spLocks noGrp="1" noChangeArrowheads="1"/>
          </p:cNvSpPr>
          <p:nvPr>
            <p:ph type="body" sz="half" idx="1"/>
          </p:nvPr>
        </p:nvSpPr>
        <p:spPr>
          <a:xfrm>
            <a:off x="838200" y="1905000"/>
            <a:ext cx="6934200" cy="1981200"/>
          </a:xfrm>
        </p:spPr>
        <p:txBody>
          <a:bodyPr/>
          <a:lstStyle/>
          <a:p>
            <a:r>
              <a:rPr lang="en-US" sz="2400" dirty="0"/>
              <a:t>Does not provide for the basic needs of everyone.</a:t>
            </a:r>
          </a:p>
          <a:p>
            <a:pPr lvl="1"/>
            <a:r>
              <a:rPr lang="en-US" sz="2000" dirty="0"/>
              <a:t>Elderly, disabled and other groups would be unable to survive in a market economy without governmental assistance.</a:t>
            </a:r>
          </a:p>
          <a:p>
            <a:pPr lvl="1">
              <a:buFontTx/>
              <a:buNone/>
            </a:pPr>
            <a:endParaRPr lang="en-US" sz="2000" dirty="0"/>
          </a:p>
        </p:txBody>
      </p:sp>
      <p:pic>
        <p:nvPicPr>
          <p:cNvPr id="49161" name="Picture 9" descr="A homeless human's life in City Birds Country, the Heart of San Francisco.  A City Birds digital photo."/>
          <p:cNvPicPr>
            <a:picLocks noChangeAspect="1" noChangeArrowheads="1"/>
          </p:cNvPicPr>
          <p:nvPr/>
        </p:nvPicPr>
        <p:blipFill>
          <a:blip r:embed="rId2" cstate="print"/>
          <a:srcRect/>
          <a:stretch>
            <a:fillRect/>
          </a:stretch>
        </p:blipFill>
        <p:spPr bwMode="auto">
          <a:xfrm>
            <a:off x="2133600" y="3886200"/>
            <a:ext cx="4495800" cy="27432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AutoShape 2"/>
          <p:cNvSpPr>
            <a:spLocks noGrp="1" noChangeArrowheads="1"/>
          </p:cNvSpPr>
          <p:nvPr>
            <p:ph type="title"/>
          </p:nvPr>
        </p:nvSpPr>
        <p:spPr/>
        <p:txBody>
          <a:bodyPr/>
          <a:lstStyle/>
          <a:p>
            <a:r>
              <a:rPr lang="en-US" dirty="0"/>
              <a:t>Market Economies – More Cons</a:t>
            </a:r>
          </a:p>
        </p:txBody>
      </p:sp>
      <p:sp>
        <p:nvSpPr>
          <p:cNvPr id="51203" name="Rectangle 3"/>
          <p:cNvSpPr>
            <a:spLocks noGrp="1" noChangeArrowheads="1"/>
          </p:cNvSpPr>
          <p:nvPr>
            <p:ph type="body" sz="half" idx="1"/>
          </p:nvPr>
        </p:nvSpPr>
        <p:spPr/>
        <p:txBody>
          <a:bodyPr/>
          <a:lstStyle/>
          <a:p>
            <a:r>
              <a:rPr lang="en-US" sz="2400" dirty="0"/>
              <a:t>Does not provide certain services that people value.</a:t>
            </a:r>
          </a:p>
          <a:p>
            <a:pPr lvl="1"/>
            <a:r>
              <a:rPr lang="en-US" sz="2000" dirty="0"/>
              <a:t>National Defense &amp; Education.</a:t>
            </a:r>
          </a:p>
          <a:p>
            <a:pPr lvl="1">
              <a:buFontTx/>
              <a:buNone/>
            </a:pPr>
            <a:endParaRPr lang="en-US" sz="2000" dirty="0"/>
          </a:p>
        </p:txBody>
      </p:sp>
      <p:sp>
        <p:nvSpPr>
          <p:cNvPr id="51204" name="Rectangle 4"/>
          <p:cNvSpPr>
            <a:spLocks noGrp="1" noChangeArrowheads="1"/>
          </p:cNvSpPr>
          <p:nvPr>
            <p:ph type="body" sz="half" idx="2"/>
          </p:nvPr>
        </p:nvSpPr>
        <p:spPr/>
        <p:txBody>
          <a:bodyPr/>
          <a:lstStyle/>
          <a:p>
            <a:r>
              <a:rPr lang="en-US" sz="2400" dirty="0"/>
              <a:t>High degree of uncertainty</a:t>
            </a:r>
          </a:p>
          <a:p>
            <a:pPr lvl="1"/>
            <a:r>
              <a:rPr lang="en-US" sz="2000" dirty="0" smtClean="0"/>
              <a:t>Jobs </a:t>
            </a:r>
            <a:r>
              <a:rPr lang="en-US" sz="2000" dirty="0"/>
              <a:t>going </a:t>
            </a:r>
            <a:r>
              <a:rPr lang="en-US" sz="2000" dirty="0" smtClean="0"/>
              <a:t>overseas</a:t>
            </a:r>
          </a:p>
          <a:p>
            <a:pPr lvl="1"/>
            <a:r>
              <a:rPr lang="en-US" sz="2000" dirty="0" smtClean="0"/>
              <a:t>Market Failures</a:t>
            </a:r>
            <a:endParaRPr lang="en-US" sz="2000" dirty="0"/>
          </a:p>
          <a:p>
            <a:pPr lvl="1">
              <a:buFontTx/>
              <a:buNone/>
            </a:pPr>
            <a:endParaRPr lang="en-US" sz="2000" dirty="0"/>
          </a:p>
          <a:p>
            <a:pPr>
              <a:buFont typeface="Wingdings" pitchFamily="2" charset="2"/>
              <a:buNone/>
            </a:pPr>
            <a:endParaRPr lang="en-US" sz="2400" dirty="0"/>
          </a:p>
        </p:txBody>
      </p:sp>
      <p:pic>
        <p:nvPicPr>
          <p:cNvPr id="51206" name="Picture 6" descr="warplane"/>
          <p:cNvPicPr>
            <a:picLocks noChangeAspect="1" noChangeArrowheads="1"/>
          </p:cNvPicPr>
          <p:nvPr/>
        </p:nvPicPr>
        <p:blipFill>
          <a:blip r:embed="rId2" cstate="print"/>
          <a:srcRect/>
          <a:stretch>
            <a:fillRect/>
          </a:stretch>
        </p:blipFill>
        <p:spPr bwMode="auto">
          <a:xfrm>
            <a:off x="1143000" y="3962400"/>
            <a:ext cx="2743200" cy="2363788"/>
          </a:xfrm>
          <a:prstGeom prst="rect">
            <a:avLst/>
          </a:prstGeom>
          <a:noFill/>
        </p:spPr>
      </p:pic>
      <p:pic>
        <p:nvPicPr>
          <p:cNvPr id="51208" name="Picture 8" descr="PeopleSoft employee Tami Taylor leaves the company' headquarters with her belongings in a box in Pleasanton, Calif. on Friday, Jan. 14, 2004. Oracle Corp. is expected to announce the layoff plans for its PeopleSoft takeover after the stock market closes. The purge is expected to eliminate anywhere from 4,500 to 6,000 jobs _ about 9 to 11 percent of the combined work force. (AP Photo/Marcio Jose Sanchez)"/>
          <p:cNvPicPr>
            <a:picLocks noChangeAspect="1" noChangeArrowheads="1"/>
          </p:cNvPicPr>
          <p:nvPr/>
        </p:nvPicPr>
        <p:blipFill>
          <a:blip r:embed="rId3" cstate="print"/>
          <a:srcRect/>
          <a:stretch>
            <a:fillRect/>
          </a:stretch>
        </p:blipFill>
        <p:spPr bwMode="auto">
          <a:xfrm>
            <a:off x="5638800" y="4038600"/>
            <a:ext cx="1981200" cy="2362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1203">
                                            <p:txEl>
                                              <p:pRg st="0" end="0"/>
                                            </p:txEl>
                                          </p:spTgt>
                                        </p:tgtEl>
                                        <p:attrNameLst>
                                          <p:attrName>style.visibility</p:attrName>
                                        </p:attrNameLst>
                                      </p:cBhvr>
                                      <p:to>
                                        <p:strVal val="visible"/>
                                      </p:to>
                                    </p:set>
                                    <p:anim calcmode="lin" valueType="num">
                                      <p:cBhvr additive="base">
                                        <p:cTn id="7" dur="500" fill="hold"/>
                                        <p:tgtEl>
                                          <p:spTgt spid="5120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120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1203">
                                            <p:txEl>
                                              <p:pRg st="1" end="1"/>
                                            </p:txEl>
                                          </p:spTgt>
                                        </p:tgtEl>
                                        <p:attrNameLst>
                                          <p:attrName>style.visibility</p:attrName>
                                        </p:attrNameLst>
                                      </p:cBhvr>
                                      <p:to>
                                        <p:strVal val="visible"/>
                                      </p:to>
                                    </p:set>
                                    <p:anim calcmode="lin" valueType="num">
                                      <p:cBhvr additive="base">
                                        <p:cTn id="11" dur="500" fill="hold"/>
                                        <p:tgtEl>
                                          <p:spTgt spid="5120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120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1204">
                                            <p:txEl>
                                              <p:pRg st="0" end="0"/>
                                            </p:txEl>
                                          </p:spTgt>
                                        </p:tgtEl>
                                        <p:attrNameLst>
                                          <p:attrName>style.visibility</p:attrName>
                                        </p:attrNameLst>
                                      </p:cBhvr>
                                      <p:to>
                                        <p:strVal val="visible"/>
                                      </p:to>
                                    </p:set>
                                    <p:anim calcmode="lin" valueType="num">
                                      <p:cBhvr additive="base">
                                        <p:cTn id="17" dur="500" fill="hold"/>
                                        <p:tgtEl>
                                          <p:spTgt spid="5120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1204">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1204">
                                            <p:txEl>
                                              <p:pRg st="1" end="1"/>
                                            </p:txEl>
                                          </p:spTgt>
                                        </p:tgtEl>
                                        <p:attrNameLst>
                                          <p:attrName>style.visibility</p:attrName>
                                        </p:attrNameLst>
                                      </p:cBhvr>
                                      <p:to>
                                        <p:strVal val="visible"/>
                                      </p:to>
                                    </p:set>
                                    <p:anim calcmode="lin" valueType="num">
                                      <p:cBhvr additive="base">
                                        <p:cTn id="21" dur="500" fill="hold"/>
                                        <p:tgtEl>
                                          <p:spTgt spid="51204">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1204">
                                            <p:txEl>
                                              <p:pRg st="1" end="1"/>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1204">
                                            <p:txEl>
                                              <p:pRg st="2" end="2"/>
                                            </p:txEl>
                                          </p:spTgt>
                                        </p:tgtEl>
                                        <p:attrNameLst>
                                          <p:attrName>style.visibility</p:attrName>
                                        </p:attrNameLst>
                                      </p:cBhvr>
                                      <p:to>
                                        <p:strVal val="visible"/>
                                      </p:to>
                                    </p:set>
                                    <p:anim calcmode="lin" valueType="num">
                                      <p:cBhvr additive="base">
                                        <p:cTn id="25" dur="500" fill="hold"/>
                                        <p:tgtEl>
                                          <p:spTgt spid="5120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120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build="p"/>
      <p:bldP spid="51204"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AutoShape 2"/>
          <p:cNvSpPr>
            <a:spLocks noGrp="1" noChangeArrowheads="1"/>
          </p:cNvSpPr>
          <p:nvPr>
            <p:ph type="title"/>
          </p:nvPr>
        </p:nvSpPr>
        <p:spPr/>
        <p:txBody>
          <a:bodyPr/>
          <a:lstStyle/>
          <a:p>
            <a:r>
              <a:rPr lang="en-US" dirty="0"/>
              <a:t>Traditional Economies</a:t>
            </a:r>
          </a:p>
        </p:txBody>
      </p:sp>
      <p:sp>
        <p:nvSpPr>
          <p:cNvPr id="16387" name="Rectangle 3"/>
          <p:cNvSpPr>
            <a:spLocks noGrp="1" noChangeArrowheads="1"/>
          </p:cNvSpPr>
          <p:nvPr>
            <p:ph type="body" sz="half" idx="1"/>
          </p:nvPr>
        </p:nvSpPr>
        <p:spPr/>
        <p:txBody>
          <a:bodyPr>
            <a:normAutofit lnSpcReduction="10000"/>
          </a:bodyPr>
          <a:lstStyle/>
          <a:p>
            <a:pPr>
              <a:lnSpc>
                <a:spcPct val="90000"/>
              </a:lnSpc>
            </a:pPr>
            <a:r>
              <a:rPr lang="en-US" sz="2400" dirty="0"/>
              <a:t>Economic activity is based on tradition with roles determined by previous generations.</a:t>
            </a:r>
          </a:p>
          <a:p>
            <a:pPr>
              <a:lnSpc>
                <a:spcPct val="90000"/>
              </a:lnSpc>
            </a:pPr>
            <a:endParaRPr lang="en-US" sz="2400" dirty="0"/>
          </a:p>
          <a:p>
            <a:pPr>
              <a:lnSpc>
                <a:spcPct val="90000"/>
              </a:lnSpc>
            </a:pPr>
            <a:r>
              <a:rPr lang="en-US" sz="2400" dirty="0"/>
              <a:t>Examples:</a:t>
            </a:r>
          </a:p>
          <a:p>
            <a:pPr lvl="1">
              <a:lnSpc>
                <a:spcPct val="90000"/>
              </a:lnSpc>
            </a:pPr>
            <a:r>
              <a:rPr lang="en-US" sz="2000" dirty="0"/>
              <a:t>Medieval Europe</a:t>
            </a:r>
          </a:p>
          <a:p>
            <a:pPr lvl="1">
              <a:lnSpc>
                <a:spcPct val="90000"/>
              </a:lnSpc>
            </a:pPr>
            <a:r>
              <a:rPr lang="en-US" sz="2000" dirty="0"/>
              <a:t>Various hunting tribes in Africa and northern Canada</a:t>
            </a:r>
          </a:p>
        </p:txBody>
      </p:sp>
      <p:pic>
        <p:nvPicPr>
          <p:cNvPr id="16393" name="Picture 9" descr="hcbig39"/>
          <p:cNvPicPr>
            <a:picLocks noChangeAspect="1" noChangeArrowheads="1"/>
          </p:cNvPicPr>
          <p:nvPr/>
        </p:nvPicPr>
        <p:blipFill>
          <a:blip r:embed="rId2" cstate="print"/>
          <a:srcRect/>
          <a:stretch>
            <a:fillRect/>
          </a:stretch>
        </p:blipFill>
        <p:spPr bwMode="auto">
          <a:xfrm>
            <a:off x="4724400" y="2362200"/>
            <a:ext cx="2895600" cy="40957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387">
                                            <p:txEl>
                                              <p:pRg st="3" end="3"/>
                                            </p:txEl>
                                          </p:spTgt>
                                        </p:tgtEl>
                                        <p:attrNameLst>
                                          <p:attrName>style.visibility</p:attrName>
                                        </p:attrNameLst>
                                      </p:cBhvr>
                                      <p:to>
                                        <p:strVal val="visible"/>
                                      </p:to>
                                    </p:set>
                                    <p:anim calcmode="lin" valueType="num">
                                      <p:cBhvr additive="base">
                                        <p:cTn id="7" dur="500" fill="hold"/>
                                        <p:tgtEl>
                                          <p:spTgt spid="16387">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638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6387">
                                            <p:txEl>
                                              <p:pRg st="4" end="4"/>
                                            </p:txEl>
                                          </p:spTgt>
                                        </p:tgtEl>
                                        <p:attrNameLst>
                                          <p:attrName>style.visibility</p:attrName>
                                        </p:attrNameLst>
                                      </p:cBhvr>
                                      <p:to>
                                        <p:strVal val="visible"/>
                                      </p:to>
                                    </p:set>
                                    <p:anim calcmode="lin" valueType="num">
                                      <p:cBhvr additive="base">
                                        <p:cTn id="13" dur="500" fill="hold"/>
                                        <p:tgtEl>
                                          <p:spTgt spid="16387">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638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AutoShape 2"/>
          <p:cNvSpPr>
            <a:spLocks noGrp="1" noChangeArrowheads="1"/>
          </p:cNvSpPr>
          <p:nvPr>
            <p:ph type="title"/>
          </p:nvPr>
        </p:nvSpPr>
        <p:spPr/>
        <p:txBody>
          <a:bodyPr/>
          <a:lstStyle/>
          <a:p>
            <a:r>
              <a:rPr lang="en-US" dirty="0"/>
              <a:t>Traditional Economies – Pros</a:t>
            </a:r>
          </a:p>
        </p:txBody>
      </p:sp>
      <p:sp>
        <p:nvSpPr>
          <p:cNvPr id="18435" name="Rectangle 3"/>
          <p:cNvSpPr>
            <a:spLocks noGrp="1" noChangeArrowheads="1"/>
          </p:cNvSpPr>
          <p:nvPr>
            <p:ph type="body" sz="half" idx="1"/>
          </p:nvPr>
        </p:nvSpPr>
        <p:spPr/>
        <p:txBody>
          <a:bodyPr/>
          <a:lstStyle/>
          <a:p>
            <a:r>
              <a:rPr lang="en-US" sz="3200" dirty="0"/>
              <a:t>Everyone knows what their role is.</a:t>
            </a:r>
          </a:p>
          <a:p>
            <a:endParaRPr lang="en-US" sz="3200" dirty="0"/>
          </a:p>
          <a:p>
            <a:r>
              <a:rPr lang="en-US" sz="3200" dirty="0"/>
              <a:t>Life is generally predictable and stable.</a:t>
            </a:r>
          </a:p>
          <a:p>
            <a:endParaRPr lang="en-US" sz="3200" dirty="0"/>
          </a:p>
          <a:p>
            <a:endParaRPr lang="en-US" sz="2400" dirty="0"/>
          </a:p>
          <a:p>
            <a:endParaRPr lang="en-US" sz="2400" dirty="0"/>
          </a:p>
        </p:txBody>
      </p:sp>
      <p:pic>
        <p:nvPicPr>
          <p:cNvPr id="18436" name="Picture 4" descr="MCPE06869_0000[1]"/>
          <p:cNvPicPr>
            <a:picLocks noGrp="1" noChangeAspect="1" noChangeArrowheads="1"/>
          </p:cNvPicPr>
          <p:nvPr>
            <p:ph sz="half" idx="2"/>
          </p:nvPr>
        </p:nvPicPr>
        <p:blipFill>
          <a:blip r:embed="rId2" cstate="print"/>
          <a:srcRect/>
          <a:stretch>
            <a:fillRect/>
          </a:stretch>
        </p:blipFill>
        <p:spPr>
          <a:xfrm>
            <a:off x="5410200" y="2667000"/>
            <a:ext cx="2784475" cy="3124200"/>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animEffect transition="in" filter="fade">
                                      <p:cBhvr>
                                        <p:cTn id="7" dur="1000"/>
                                        <p:tgtEl>
                                          <p:spTgt spid="18435">
                                            <p:txEl>
                                              <p:pRg st="0" end="0"/>
                                            </p:txEl>
                                          </p:spTgt>
                                        </p:tgtEl>
                                      </p:cBhvr>
                                    </p:animEffect>
                                    <p:anim calcmode="lin" valueType="num">
                                      <p:cBhvr>
                                        <p:cTn id="8" dur="1000" fill="hold"/>
                                        <p:tgtEl>
                                          <p:spTgt spid="18435">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18435">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8435">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18435">
                                            <p:txEl>
                                              <p:pRg st="2" end="2"/>
                                            </p:txEl>
                                          </p:spTgt>
                                        </p:tgtEl>
                                        <p:attrNameLst>
                                          <p:attrName>style.visibility</p:attrName>
                                        </p:attrNameLst>
                                      </p:cBhvr>
                                      <p:to>
                                        <p:strVal val="visible"/>
                                      </p:to>
                                    </p:set>
                                    <p:animEffect transition="in" filter="fade">
                                      <p:cBhvr>
                                        <p:cTn id="15" dur="1000"/>
                                        <p:tgtEl>
                                          <p:spTgt spid="18435">
                                            <p:txEl>
                                              <p:pRg st="2" end="2"/>
                                            </p:txEl>
                                          </p:spTgt>
                                        </p:tgtEl>
                                      </p:cBhvr>
                                    </p:animEffect>
                                    <p:anim calcmode="lin" valueType="num">
                                      <p:cBhvr>
                                        <p:cTn id="16" dur="1000" fill="hold"/>
                                        <p:tgtEl>
                                          <p:spTgt spid="18435">
                                            <p:txEl>
                                              <p:pRg st="2" end="2"/>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18435">
                                            <p:txEl>
                                              <p:pRg st="2" end="2"/>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8435">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AutoShape 2"/>
          <p:cNvSpPr>
            <a:spLocks noGrp="1" noChangeArrowheads="1"/>
          </p:cNvSpPr>
          <p:nvPr>
            <p:ph type="title"/>
          </p:nvPr>
        </p:nvSpPr>
        <p:spPr/>
        <p:txBody>
          <a:bodyPr>
            <a:normAutofit fontScale="90000"/>
          </a:bodyPr>
          <a:lstStyle/>
          <a:p>
            <a:r>
              <a:rPr lang="en-US" dirty="0"/>
              <a:t>Traditional Economies - Cons</a:t>
            </a:r>
          </a:p>
        </p:txBody>
      </p:sp>
      <p:sp>
        <p:nvSpPr>
          <p:cNvPr id="20483" name="Rectangle 3"/>
          <p:cNvSpPr>
            <a:spLocks noGrp="1" noChangeArrowheads="1"/>
          </p:cNvSpPr>
          <p:nvPr>
            <p:ph type="body" sz="half" idx="1"/>
          </p:nvPr>
        </p:nvSpPr>
        <p:spPr>
          <a:xfrm>
            <a:off x="838200" y="2362200"/>
            <a:ext cx="7391400" cy="2209800"/>
          </a:xfrm>
        </p:spPr>
        <p:txBody>
          <a:bodyPr/>
          <a:lstStyle/>
          <a:p>
            <a:r>
              <a:rPr lang="en-US" sz="2400" dirty="0"/>
              <a:t>Discourages new ideas and new ways of doing things.</a:t>
            </a:r>
          </a:p>
          <a:p>
            <a:endParaRPr lang="en-US" sz="2400" dirty="0"/>
          </a:p>
          <a:p>
            <a:r>
              <a:rPr lang="en-US" sz="2400" dirty="0"/>
              <a:t>Lack of progress leads to a lower standard of living.  </a:t>
            </a:r>
          </a:p>
        </p:txBody>
      </p:sp>
      <p:pic>
        <p:nvPicPr>
          <p:cNvPr id="20484" name="Picture 4" descr="MCj00978990000[1]"/>
          <p:cNvPicPr>
            <a:picLocks noGrp="1" noChangeAspect="1" noChangeArrowheads="1"/>
          </p:cNvPicPr>
          <p:nvPr>
            <p:ph sz="half" idx="2"/>
          </p:nvPr>
        </p:nvPicPr>
        <p:blipFill>
          <a:blip r:embed="rId2" cstate="print"/>
          <a:srcRect/>
          <a:stretch>
            <a:fillRect/>
          </a:stretch>
        </p:blipFill>
        <p:spPr>
          <a:xfrm>
            <a:off x="3429000" y="4800600"/>
            <a:ext cx="1711325" cy="1779588"/>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anim calcmode="lin" valueType="num">
                                      <p:cBhvr additive="base">
                                        <p:cTn id="7" dur="500" fill="hold"/>
                                        <p:tgtEl>
                                          <p:spTgt spid="2048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48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483">
                                            <p:txEl>
                                              <p:pRg st="2" end="2"/>
                                            </p:txEl>
                                          </p:spTgt>
                                        </p:tgtEl>
                                        <p:attrNameLst>
                                          <p:attrName>style.visibility</p:attrName>
                                        </p:attrNameLst>
                                      </p:cBhvr>
                                      <p:to>
                                        <p:strVal val="visible"/>
                                      </p:to>
                                    </p:set>
                                    <p:anim calcmode="lin" valueType="num">
                                      <p:cBhvr additive="base">
                                        <p:cTn id="13" dur="500" fill="hold"/>
                                        <p:tgtEl>
                                          <p:spTgt spid="2048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48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Economic Questions</a:t>
            </a:r>
            <a:endParaRPr lang="en-US" dirty="0"/>
          </a:p>
        </p:txBody>
      </p:sp>
      <p:sp>
        <p:nvSpPr>
          <p:cNvPr id="3" name="Content Placeholder 2"/>
          <p:cNvSpPr>
            <a:spLocks noGrp="1"/>
          </p:cNvSpPr>
          <p:nvPr>
            <p:ph sz="half" idx="1"/>
          </p:nvPr>
        </p:nvSpPr>
        <p:spPr/>
        <p:txBody>
          <a:bodyPr>
            <a:normAutofit lnSpcReduction="10000"/>
          </a:bodyPr>
          <a:lstStyle/>
          <a:p>
            <a:r>
              <a:rPr lang="en-US" dirty="0" smtClean="0"/>
              <a:t>What goods and services will be produced?</a:t>
            </a:r>
          </a:p>
          <a:p>
            <a:pPr lvl="1"/>
            <a:r>
              <a:rPr lang="en-US" dirty="0" smtClean="0"/>
              <a:t>What do we have?</a:t>
            </a:r>
          </a:p>
          <a:p>
            <a:endParaRPr lang="en-US" dirty="0" smtClean="0"/>
          </a:p>
          <a:p>
            <a:r>
              <a:rPr lang="en-US" dirty="0" smtClean="0"/>
              <a:t>How will they be produced?</a:t>
            </a:r>
          </a:p>
          <a:p>
            <a:pPr lvl="1"/>
            <a:r>
              <a:rPr lang="en-US" dirty="0" smtClean="0"/>
              <a:t>Hand &gt; machine &gt; elsewhere</a:t>
            </a:r>
          </a:p>
          <a:p>
            <a:endParaRPr lang="en-US" dirty="0" smtClean="0"/>
          </a:p>
          <a:p>
            <a:r>
              <a:rPr lang="en-US" dirty="0" smtClean="0"/>
              <a:t>Who gets the stuff?</a:t>
            </a:r>
          </a:p>
          <a:p>
            <a:pPr lvl="1">
              <a:buNone/>
            </a:pPr>
            <a:endParaRPr lang="en-US" dirty="0"/>
          </a:p>
        </p:txBody>
      </p:sp>
      <p:sp>
        <p:nvSpPr>
          <p:cNvPr id="5" name="Content Placeholder 4"/>
          <p:cNvSpPr>
            <a:spLocks noGrp="1"/>
          </p:cNvSpPr>
          <p:nvPr>
            <p:ph sz="half" idx="2"/>
          </p:nvPr>
        </p:nvSpPr>
        <p:spPr/>
        <p:txBody>
          <a:bodyPr>
            <a:normAutofit lnSpcReduction="10000"/>
          </a:bodyPr>
          <a:lstStyle/>
          <a:p>
            <a:endParaRPr lang="en-US" dirty="0"/>
          </a:p>
        </p:txBody>
      </p:sp>
      <p:pic>
        <p:nvPicPr>
          <p:cNvPr id="1026" name="Picture 2" descr="C:\Documents and Settings\trmartin.SCHS\Local Settings\Temporary Internet Files\Content.IE5\7AQANL6Z\MCj03390400000[1].wmf"/>
          <p:cNvPicPr>
            <a:picLocks noChangeAspect="1" noChangeArrowheads="1"/>
          </p:cNvPicPr>
          <p:nvPr/>
        </p:nvPicPr>
        <p:blipFill>
          <a:blip r:embed="rId2" cstate="print"/>
          <a:srcRect/>
          <a:stretch>
            <a:fillRect/>
          </a:stretch>
        </p:blipFill>
        <p:spPr bwMode="auto">
          <a:xfrm>
            <a:off x="4419600" y="1676400"/>
            <a:ext cx="4500254" cy="44958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US Economic System</a:t>
            </a:r>
            <a:endParaRPr lang="en-US" dirty="0"/>
          </a:p>
        </p:txBody>
      </p:sp>
      <p:sp>
        <p:nvSpPr>
          <p:cNvPr id="6" name="Content Placeholder 5"/>
          <p:cNvSpPr>
            <a:spLocks noGrp="1"/>
          </p:cNvSpPr>
          <p:nvPr>
            <p:ph idx="1"/>
          </p:nvPr>
        </p:nvSpPr>
        <p:spPr/>
        <p:txBody>
          <a:bodyPr>
            <a:normAutofit fontScale="85000" lnSpcReduction="20000"/>
          </a:bodyPr>
          <a:lstStyle/>
          <a:p>
            <a:r>
              <a:rPr lang="en-US" dirty="0" smtClean="0"/>
              <a:t>Mixed </a:t>
            </a:r>
            <a:r>
              <a:rPr lang="en-US" dirty="0" smtClean="0"/>
              <a:t>Economy</a:t>
            </a:r>
          </a:p>
          <a:p>
            <a:pPr lvl="1"/>
            <a:r>
              <a:rPr lang="en-US" dirty="0" smtClean="0"/>
              <a:t>Incorporates some </a:t>
            </a:r>
            <a:r>
              <a:rPr lang="en-US" dirty="0" err="1" smtClean="0"/>
              <a:t>gov’t</a:t>
            </a:r>
            <a:r>
              <a:rPr lang="en-US" dirty="0" smtClean="0"/>
              <a:t> </a:t>
            </a:r>
          </a:p>
          <a:p>
            <a:pPr lvl="1">
              <a:buNone/>
            </a:pPr>
            <a:r>
              <a:rPr lang="en-US" dirty="0" smtClean="0"/>
              <a:t>involvement into a market based </a:t>
            </a:r>
          </a:p>
          <a:p>
            <a:pPr lvl="1">
              <a:buNone/>
            </a:pPr>
            <a:r>
              <a:rPr lang="en-US" dirty="0" smtClean="0"/>
              <a:t>economy</a:t>
            </a:r>
            <a:endParaRPr lang="en-US" dirty="0" smtClean="0"/>
          </a:p>
          <a:p>
            <a:endParaRPr lang="en-US" dirty="0" smtClean="0"/>
          </a:p>
          <a:p>
            <a:r>
              <a:rPr lang="en-US" dirty="0" smtClean="0"/>
              <a:t>Capitalism</a:t>
            </a:r>
          </a:p>
          <a:p>
            <a:endParaRPr lang="en-US" dirty="0" smtClean="0"/>
          </a:p>
          <a:p>
            <a:r>
              <a:rPr lang="en-US" dirty="0" smtClean="0"/>
              <a:t>Based on 4 important principles</a:t>
            </a:r>
          </a:p>
          <a:p>
            <a:pPr lvl="1"/>
            <a:r>
              <a:rPr lang="en-US" dirty="0" smtClean="0"/>
              <a:t>Private Property</a:t>
            </a:r>
          </a:p>
          <a:p>
            <a:pPr lvl="1"/>
            <a:r>
              <a:rPr lang="en-US" dirty="0" smtClean="0"/>
              <a:t>Freedom of choice</a:t>
            </a:r>
          </a:p>
          <a:p>
            <a:pPr lvl="1"/>
            <a:r>
              <a:rPr lang="en-US" dirty="0" smtClean="0"/>
              <a:t>Profit</a:t>
            </a:r>
          </a:p>
          <a:p>
            <a:pPr lvl="1"/>
            <a:r>
              <a:rPr lang="en-US" dirty="0" smtClean="0"/>
              <a:t>Competition</a:t>
            </a:r>
            <a:endParaRPr lang="en-US" dirty="0"/>
          </a:p>
        </p:txBody>
      </p:sp>
      <p:pic>
        <p:nvPicPr>
          <p:cNvPr id="2050" name="Picture 2" descr="C:\Documents and Settings\trmartin.SCHS\Local Settings\Temporary Internet Files\Content.IE5\VNC1UP0T\MPj04423870000[1].jpg"/>
          <p:cNvPicPr>
            <a:picLocks noChangeAspect="1" noChangeArrowheads="1"/>
          </p:cNvPicPr>
          <p:nvPr/>
        </p:nvPicPr>
        <p:blipFill>
          <a:blip r:embed="rId2" cstate="print"/>
          <a:srcRect/>
          <a:stretch>
            <a:fillRect/>
          </a:stretch>
        </p:blipFill>
        <p:spPr bwMode="auto">
          <a:xfrm>
            <a:off x="5791200" y="1905000"/>
            <a:ext cx="2895600" cy="193040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AutoShape 2"/>
          <p:cNvSpPr>
            <a:spLocks noGrp="1" noChangeArrowheads="1"/>
          </p:cNvSpPr>
          <p:nvPr>
            <p:ph type="title"/>
          </p:nvPr>
        </p:nvSpPr>
        <p:spPr/>
        <p:txBody>
          <a:bodyPr/>
          <a:lstStyle/>
          <a:p>
            <a:r>
              <a:rPr lang="en-US" sz="3200" dirty="0" smtClean="0"/>
              <a:t>Economic </a:t>
            </a:r>
            <a:r>
              <a:rPr lang="en-US" sz="3200" dirty="0"/>
              <a:t>Goals</a:t>
            </a:r>
          </a:p>
        </p:txBody>
      </p:sp>
      <p:sp>
        <p:nvSpPr>
          <p:cNvPr id="56323" name="Rectangle 3"/>
          <p:cNvSpPr>
            <a:spLocks noGrp="1" noChangeArrowheads="1"/>
          </p:cNvSpPr>
          <p:nvPr>
            <p:ph type="body" sz="half" idx="1"/>
          </p:nvPr>
        </p:nvSpPr>
        <p:spPr/>
        <p:txBody>
          <a:bodyPr/>
          <a:lstStyle/>
          <a:p>
            <a:r>
              <a:rPr lang="en-US" sz="2400" dirty="0"/>
              <a:t>Economic Freedom</a:t>
            </a:r>
          </a:p>
          <a:p>
            <a:r>
              <a:rPr lang="en-US" sz="2400" dirty="0" smtClean="0"/>
              <a:t>Economic </a:t>
            </a:r>
            <a:r>
              <a:rPr lang="en-US" sz="2400" dirty="0"/>
              <a:t>Equity</a:t>
            </a:r>
          </a:p>
          <a:p>
            <a:r>
              <a:rPr lang="en-US" sz="2400" dirty="0"/>
              <a:t>Economic Security</a:t>
            </a:r>
          </a:p>
          <a:p>
            <a:r>
              <a:rPr lang="en-US" sz="2400" dirty="0" smtClean="0"/>
              <a:t>Price Stability</a:t>
            </a:r>
            <a:endParaRPr lang="en-US" sz="2400" dirty="0"/>
          </a:p>
        </p:txBody>
      </p:sp>
      <p:pic>
        <p:nvPicPr>
          <p:cNvPr id="56324" name="Picture 4" descr="MCj02319360000[1]"/>
          <p:cNvPicPr>
            <a:picLocks noGrp="1" noChangeAspect="1" noChangeArrowheads="1"/>
          </p:cNvPicPr>
          <p:nvPr>
            <p:ph sz="half" idx="2"/>
          </p:nvPr>
        </p:nvPicPr>
        <p:blipFill>
          <a:blip r:embed="rId2" cstate="print"/>
          <a:srcRect/>
          <a:stretch>
            <a:fillRect/>
          </a:stretch>
        </p:blipFill>
        <p:spPr>
          <a:xfrm>
            <a:off x="5638800" y="2209800"/>
            <a:ext cx="2251075" cy="2749550"/>
          </a:xfrm>
          <a:noFill/>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AutoShape 2"/>
          <p:cNvSpPr>
            <a:spLocks noGrp="1" noChangeArrowheads="1"/>
          </p:cNvSpPr>
          <p:nvPr>
            <p:ph type="title"/>
          </p:nvPr>
        </p:nvSpPr>
        <p:spPr/>
        <p:txBody>
          <a:bodyPr/>
          <a:lstStyle/>
          <a:p>
            <a:r>
              <a:rPr lang="en-US" dirty="0"/>
              <a:t>Economic Freedom</a:t>
            </a:r>
          </a:p>
        </p:txBody>
      </p:sp>
      <p:sp>
        <p:nvSpPr>
          <p:cNvPr id="59395" name="Rectangle 3"/>
          <p:cNvSpPr>
            <a:spLocks noGrp="1" noChangeArrowheads="1"/>
          </p:cNvSpPr>
          <p:nvPr>
            <p:ph type="body" idx="1"/>
          </p:nvPr>
        </p:nvSpPr>
        <p:spPr/>
        <p:txBody>
          <a:bodyPr/>
          <a:lstStyle/>
          <a:p>
            <a:pPr>
              <a:lnSpc>
                <a:spcPct val="90000"/>
              </a:lnSpc>
            </a:pPr>
            <a:r>
              <a:rPr lang="en-US" dirty="0"/>
              <a:t>Individuals have freedom to choose their own occupations, employers, and spending habits.</a:t>
            </a:r>
          </a:p>
          <a:p>
            <a:pPr>
              <a:lnSpc>
                <a:spcPct val="90000"/>
              </a:lnSpc>
            </a:pPr>
            <a:endParaRPr lang="en-US" dirty="0"/>
          </a:p>
          <a:p>
            <a:pPr>
              <a:lnSpc>
                <a:spcPct val="90000"/>
              </a:lnSpc>
            </a:pPr>
            <a:r>
              <a:rPr lang="en-US" dirty="0"/>
              <a:t>Businesses have freedom to choose how and where to produce goods/services.  </a:t>
            </a:r>
          </a:p>
          <a:p>
            <a:pPr>
              <a:lnSpc>
                <a:spcPct val="90000"/>
              </a:lnSpc>
            </a:pPr>
            <a:endParaRPr lang="en-US" dirty="0"/>
          </a:p>
          <a:p>
            <a:pPr>
              <a:lnSpc>
                <a:spcPct val="90000"/>
              </a:lnSpc>
            </a:pPr>
            <a:r>
              <a:rPr lang="en-US" dirty="0"/>
              <a:t>Are we meeting this goal?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9395">
                                            <p:txEl>
                                              <p:pRg st="0" end="0"/>
                                            </p:txEl>
                                          </p:spTgt>
                                        </p:tgtEl>
                                        <p:attrNameLst>
                                          <p:attrName>style.visibility</p:attrName>
                                        </p:attrNameLst>
                                      </p:cBhvr>
                                      <p:to>
                                        <p:strVal val="visible"/>
                                      </p:to>
                                    </p:set>
                                    <p:anim calcmode="lin" valueType="num">
                                      <p:cBhvr additive="base">
                                        <p:cTn id="7" dur="500" fill="hold"/>
                                        <p:tgtEl>
                                          <p:spTgt spid="5939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939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9395">
                                            <p:txEl>
                                              <p:pRg st="2" end="2"/>
                                            </p:txEl>
                                          </p:spTgt>
                                        </p:tgtEl>
                                        <p:attrNameLst>
                                          <p:attrName>style.visibility</p:attrName>
                                        </p:attrNameLst>
                                      </p:cBhvr>
                                      <p:to>
                                        <p:strVal val="visible"/>
                                      </p:to>
                                    </p:set>
                                    <p:anim calcmode="lin" valueType="num">
                                      <p:cBhvr additive="base">
                                        <p:cTn id="13" dur="500" fill="hold"/>
                                        <p:tgtEl>
                                          <p:spTgt spid="5939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939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9395">
                                            <p:txEl>
                                              <p:pRg st="4" end="4"/>
                                            </p:txEl>
                                          </p:spTgt>
                                        </p:tgtEl>
                                        <p:attrNameLst>
                                          <p:attrName>style.visibility</p:attrName>
                                        </p:attrNameLst>
                                      </p:cBhvr>
                                      <p:to>
                                        <p:strVal val="visible"/>
                                      </p:to>
                                    </p:set>
                                    <p:anim calcmode="lin" valueType="num">
                                      <p:cBhvr additive="base">
                                        <p:cTn id="19" dur="500" fill="hold"/>
                                        <p:tgtEl>
                                          <p:spTgt spid="59395">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939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5"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AutoShape 2"/>
          <p:cNvSpPr>
            <a:spLocks noGrp="1" noChangeArrowheads="1"/>
          </p:cNvSpPr>
          <p:nvPr>
            <p:ph type="title"/>
          </p:nvPr>
        </p:nvSpPr>
        <p:spPr/>
        <p:txBody>
          <a:bodyPr/>
          <a:lstStyle/>
          <a:p>
            <a:r>
              <a:rPr lang="en-US" dirty="0"/>
              <a:t>Economic Equity</a:t>
            </a:r>
          </a:p>
        </p:txBody>
      </p:sp>
      <p:sp>
        <p:nvSpPr>
          <p:cNvPr id="60419" name="Rectangle 3"/>
          <p:cNvSpPr>
            <a:spLocks noGrp="1" noChangeArrowheads="1"/>
          </p:cNvSpPr>
          <p:nvPr>
            <p:ph type="body" idx="1"/>
          </p:nvPr>
        </p:nvSpPr>
        <p:spPr/>
        <p:txBody>
          <a:bodyPr/>
          <a:lstStyle/>
          <a:p>
            <a:pPr>
              <a:lnSpc>
                <a:spcPct val="90000"/>
              </a:lnSpc>
            </a:pPr>
            <a:r>
              <a:rPr lang="en-US" sz="2400" dirty="0"/>
              <a:t>People should receive equal pay for equal work.</a:t>
            </a:r>
          </a:p>
          <a:p>
            <a:pPr>
              <a:lnSpc>
                <a:spcPct val="90000"/>
              </a:lnSpc>
            </a:pPr>
            <a:endParaRPr lang="en-US" sz="2400" dirty="0"/>
          </a:p>
          <a:p>
            <a:pPr>
              <a:lnSpc>
                <a:spcPct val="90000"/>
              </a:lnSpc>
            </a:pPr>
            <a:r>
              <a:rPr lang="en-US" sz="2400" dirty="0"/>
              <a:t>People should receive adequate pay for the work they perform.  </a:t>
            </a:r>
          </a:p>
          <a:p>
            <a:pPr>
              <a:lnSpc>
                <a:spcPct val="90000"/>
              </a:lnSpc>
            </a:pPr>
            <a:endParaRPr lang="en-US" sz="2400" dirty="0"/>
          </a:p>
          <a:p>
            <a:pPr>
              <a:lnSpc>
                <a:spcPct val="90000"/>
              </a:lnSpc>
            </a:pPr>
            <a:r>
              <a:rPr lang="en-US" sz="2400" dirty="0"/>
              <a:t>People should all have the same opportunities to get ahead.</a:t>
            </a:r>
          </a:p>
          <a:p>
            <a:pPr>
              <a:lnSpc>
                <a:spcPct val="90000"/>
              </a:lnSpc>
            </a:pPr>
            <a:endParaRPr lang="en-US" sz="2400" dirty="0"/>
          </a:p>
          <a:p>
            <a:pPr>
              <a:lnSpc>
                <a:spcPct val="90000"/>
              </a:lnSpc>
            </a:pPr>
            <a:r>
              <a:rPr lang="en-US" sz="2400" dirty="0"/>
              <a:t>Are we meeting this goal?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0419">
                                            <p:txEl>
                                              <p:pRg st="0" end="0"/>
                                            </p:txEl>
                                          </p:spTgt>
                                        </p:tgtEl>
                                        <p:attrNameLst>
                                          <p:attrName>style.visibility</p:attrName>
                                        </p:attrNameLst>
                                      </p:cBhvr>
                                      <p:to>
                                        <p:strVal val="visible"/>
                                      </p:to>
                                    </p:set>
                                    <p:anim calcmode="lin" valueType="num">
                                      <p:cBhvr additive="base">
                                        <p:cTn id="7" dur="500" fill="hold"/>
                                        <p:tgtEl>
                                          <p:spTgt spid="6041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041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0419">
                                            <p:txEl>
                                              <p:pRg st="2" end="2"/>
                                            </p:txEl>
                                          </p:spTgt>
                                        </p:tgtEl>
                                        <p:attrNameLst>
                                          <p:attrName>style.visibility</p:attrName>
                                        </p:attrNameLst>
                                      </p:cBhvr>
                                      <p:to>
                                        <p:strVal val="visible"/>
                                      </p:to>
                                    </p:set>
                                    <p:anim calcmode="lin" valueType="num">
                                      <p:cBhvr additive="base">
                                        <p:cTn id="13" dur="500" fill="hold"/>
                                        <p:tgtEl>
                                          <p:spTgt spid="60419">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041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0419">
                                            <p:txEl>
                                              <p:pRg st="4" end="4"/>
                                            </p:txEl>
                                          </p:spTgt>
                                        </p:tgtEl>
                                        <p:attrNameLst>
                                          <p:attrName>style.visibility</p:attrName>
                                        </p:attrNameLst>
                                      </p:cBhvr>
                                      <p:to>
                                        <p:strVal val="visible"/>
                                      </p:to>
                                    </p:set>
                                    <p:anim calcmode="lin" valueType="num">
                                      <p:cBhvr additive="base">
                                        <p:cTn id="19" dur="500" fill="hold"/>
                                        <p:tgtEl>
                                          <p:spTgt spid="60419">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041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0419">
                                            <p:txEl>
                                              <p:pRg st="6" end="6"/>
                                            </p:txEl>
                                          </p:spTgt>
                                        </p:tgtEl>
                                        <p:attrNameLst>
                                          <p:attrName>style.visibility</p:attrName>
                                        </p:attrNameLst>
                                      </p:cBhvr>
                                      <p:to>
                                        <p:strVal val="visible"/>
                                      </p:to>
                                    </p:set>
                                    <p:anim calcmode="lin" valueType="num">
                                      <p:cBhvr additive="base">
                                        <p:cTn id="25" dur="500" fill="hold"/>
                                        <p:tgtEl>
                                          <p:spTgt spid="60419">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0419">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9"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AutoShape 2"/>
          <p:cNvSpPr>
            <a:spLocks noGrp="1" noChangeArrowheads="1"/>
          </p:cNvSpPr>
          <p:nvPr>
            <p:ph type="title"/>
          </p:nvPr>
        </p:nvSpPr>
        <p:spPr/>
        <p:txBody>
          <a:bodyPr/>
          <a:lstStyle/>
          <a:p>
            <a:r>
              <a:rPr lang="en-US" dirty="0"/>
              <a:t>Economic Security </a:t>
            </a:r>
          </a:p>
        </p:txBody>
      </p:sp>
      <p:sp>
        <p:nvSpPr>
          <p:cNvPr id="61443" name="Rectangle 3"/>
          <p:cNvSpPr>
            <a:spLocks noGrp="1" noChangeArrowheads="1"/>
          </p:cNvSpPr>
          <p:nvPr>
            <p:ph type="body" idx="1"/>
          </p:nvPr>
        </p:nvSpPr>
        <p:spPr/>
        <p:txBody>
          <a:bodyPr/>
          <a:lstStyle/>
          <a:p>
            <a:pPr>
              <a:lnSpc>
                <a:spcPct val="90000"/>
              </a:lnSpc>
            </a:pPr>
            <a:r>
              <a:rPr lang="en-US" dirty="0"/>
              <a:t>We should have protection from negative economic events such as layoffs and injuries.</a:t>
            </a:r>
          </a:p>
          <a:p>
            <a:pPr lvl="1">
              <a:lnSpc>
                <a:spcPct val="90000"/>
              </a:lnSpc>
            </a:pPr>
            <a:r>
              <a:rPr lang="en-US" b="1" i="1" dirty="0"/>
              <a:t>Social Security</a:t>
            </a:r>
            <a:r>
              <a:rPr lang="en-US" dirty="0"/>
              <a:t> – federal program that provides disability and retirement benefits.</a:t>
            </a:r>
          </a:p>
          <a:p>
            <a:pPr>
              <a:lnSpc>
                <a:spcPct val="90000"/>
              </a:lnSpc>
            </a:pPr>
            <a:endParaRPr lang="en-US" dirty="0"/>
          </a:p>
          <a:p>
            <a:pPr>
              <a:lnSpc>
                <a:spcPct val="90000"/>
              </a:lnSpc>
            </a:pPr>
            <a:r>
              <a:rPr lang="en-US" dirty="0"/>
              <a:t>Everyone should have their basic needs met.</a:t>
            </a:r>
          </a:p>
          <a:p>
            <a:pPr>
              <a:lnSpc>
                <a:spcPct val="90000"/>
              </a:lnSpc>
            </a:pPr>
            <a:endParaRPr lang="en-US" dirty="0"/>
          </a:p>
          <a:p>
            <a:pPr>
              <a:lnSpc>
                <a:spcPct val="90000"/>
              </a:lnSpc>
            </a:pPr>
            <a:r>
              <a:rPr lang="en-US" dirty="0"/>
              <a:t>Are we meeting this goal?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1443">
                                            <p:txEl>
                                              <p:pRg st="0" end="0"/>
                                            </p:txEl>
                                          </p:spTgt>
                                        </p:tgtEl>
                                        <p:attrNameLst>
                                          <p:attrName>style.visibility</p:attrName>
                                        </p:attrNameLst>
                                      </p:cBhvr>
                                      <p:to>
                                        <p:strVal val="visible"/>
                                      </p:to>
                                    </p:set>
                                    <p:anim calcmode="lin" valueType="num">
                                      <p:cBhvr additive="base">
                                        <p:cTn id="7" dur="500" fill="hold"/>
                                        <p:tgtEl>
                                          <p:spTgt spid="6144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4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1443">
                                            <p:txEl>
                                              <p:pRg st="1" end="1"/>
                                            </p:txEl>
                                          </p:spTgt>
                                        </p:tgtEl>
                                        <p:attrNameLst>
                                          <p:attrName>style.visibility</p:attrName>
                                        </p:attrNameLst>
                                      </p:cBhvr>
                                      <p:to>
                                        <p:strVal val="visible"/>
                                      </p:to>
                                    </p:set>
                                    <p:anim calcmode="lin" valueType="num">
                                      <p:cBhvr additive="base">
                                        <p:cTn id="11" dur="500" fill="hold"/>
                                        <p:tgtEl>
                                          <p:spTgt spid="6144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144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1443">
                                            <p:txEl>
                                              <p:pRg st="3" end="3"/>
                                            </p:txEl>
                                          </p:spTgt>
                                        </p:tgtEl>
                                        <p:attrNameLst>
                                          <p:attrName>style.visibility</p:attrName>
                                        </p:attrNameLst>
                                      </p:cBhvr>
                                      <p:to>
                                        <p:strVal val="visible"/>
                                      </p:to>
                                    </p:set>
                                    <p:anim calcmode="lin" valueType="num">
                                      <p:cBhvr additive="base">
                                        <p:cTn id="17" dur="500" fill="hold"/>
                                        <p:tgtEl>
                                          <p:spTgt spid="6144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144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61443">
                                            <p:txEl>
                                              <p:pRg st="5" end="5"/>
                                            </p:txEl>
                                          </p:spTgt>
                                        </p:tgtEl>
                                        <p:attrNameLst>
                                          <p:attrName>style.visibility</p:attrName>
                                        </p:attrNameLst>
                                      </p:cBhvr>
                                      <p:to>
                                        <p:strVal val="visible"/>
                                      </p:to>
                                    </p:set>
                                    <p:anim calcmode="lin" valueType="num">
                                      <p:cBhvr additive="base">
                                        <p:cTn id="23" dur="500" fill="hold"/>
                                        <p:tgtEl>
                                          <p:spTgt spid="61443">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144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AutoShape 2"/>
          <p:cNvSpPr>
            <a:spLocks noGrp="1" noChangeArrowheads="1"/>
          </p:cNvSpPr>
          <p:nvPr>
            <p:ph type="title"/>
          </p:nvPr>
        </p:nvSpPr>
        <p:spPr/>
        <p:txBody>
          <a:bodyPr/>
          <a:lstStyle/>
          <a:p>
            <a:r>
              <a:rPr lang="en-US" dirty="0"/>
              <a:t>Price Stability</a:t>
            </a:r>
          </a:p>
        </p:txBody>
      </p:sp>
      <p:sp>
        <p:nvSpPr>
          <p:cNvPr id="63491" name="Rectangle 3"/>
          <p:cNvSpPr>
            <a:spLocks noGrp="1" noChangeArrowheads="1"/>
          </p:cNvSpPr>
          <p:nvPr>
            <p:ph type="body" idx="1"/>
          </p:nvPr>
        </p:nvSpPr>
        <p:spPr/>
        <p:txBody>
          <a:bodyPr/>
          <a:lstStyle/>
          <a:p>
            <a:r>
              <a:rPr lang="en-US" dirty="0"/>
              <a:t>We should have stable prices that protect against </a:t>
            </a:r>
            <a:r>
              <a:rPr lang="en-US" b="1" i="1" dirty="0"/>
              <a:t>inflation.</a:t>
            </a:r>
          </a:p>
          <a:p>
            <a:pPr lvl="1"/>
            <a:r>
              <a:rPr lang="en-US" b="1" i="1" dirty="0"/>
              <a:t>Inflation – </a:t>
            </a:r>
            <a:r>
              <a:rPr lang="en-US" dirty="0"/>
              <a:t>a rise in the general level of prices.</a:t>
            </a:r>
            <a:endParaRPr lang="en-US" b="1" i="1" dirty="0"/>
          </a:p>
          <a:p>
            <a:endParaRPr lang="en-US" b="1" i="1" dirty="0"/>
          </a:p>
          <a:p>
            <a:r>
              <a:rPr lang="en-US" dirty="0"/>
              <a:t>Are we meeting this goal?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63491">
                                            <p:txEl>
                                              <p:pRg st="0" end="0"/>
                                            </p:txEl>
                                          </p:spTgt>
                                        </p:tgtEl>
                                        <p:attrNameLst>
                                          <p:attrName>style.visibility</p:attrName>
                                        </p:attrNameLst>
                                      </p:cBhvr>
                                      <p:to>
                                        <p:strVal val="visible"/>
                                      </p:to>
                                    </p:set>
                                    <p:animEffect transition="in" filter="fade">
                                      <p:cBhvr>
                                        <p:cTn id="7" dur="1000"/>
                                        <p:tgtEl>
                                          <p:spTgt spid="63491">
                                            <p:txEl>
                                              <p:pRg st="0" end="0"/>
                                            </p:txEl>
                                          </p:spTgt>
                                        </p:tgtEl>
                                      </p:cBhvr>
                                    </p:animEffect>
                                    <p:anim calcmode="lin" valueType="num">
                                      <p:cBhvr>
                                        <p:cTn id="8" dur="1000" fill="hold"/>
                                        <p:tgtEl>
                                          <p:spTgt spid="63491">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63491">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3491">
                                            <p:txEl>
                                              <p:pRg st="0" end="0"/>
                                            </p:txEl>
                                          </p:spTgt>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0"/>
                                  </p:stCondLst>
                                  <p:childTnLst>
                                    <p:set>
                                      <p:cBhvr>
                                        <p:cTn id="12" dur="1" fill="hold">
                                          <p:stCondLst>
                                            <p:cond delay="0"/>
                                          </p:stCondLst>
                                        </p:cTn>
                                        <p:tgtEl>
                                          <p:spTgt spid="63491">
                                            <p:txEl>
                                              <p:pRg st="1" end="1"/>
                                            </p:txEl>
                                          </p:spTgt>
                                        </p:tgtEl>
                                        <p:attrNameLst>
                                          <p:attrName>style.visibility</p:attrName>
                                        </p:attrNameLst>
                                      </p:cBhvr>
                                      <p:to>
                                        <p:strVal val="visible"/>
                                      </p:to>
                                    </p:set>
                                    <p:animEffect transition="in" filter="fade">
                                      <p:cBhvr>
                                        <p:cTn id="13" dur="1000"/>
                                        <p:tgtEl>
                                          <p:spTgt spid="63491">
                                            <p:txEl>
                                              <p:pRg st="1" end="1"/>
                                            </p:txEl>
                                          </p:spTgt>
                                        </p:tgtEl>
                                      </p:cBhvr>
                                    </p:animEffect>
                                    <p:anim calcmode="lin" valueType="num">
                                      <p:cBhvr>
                                        <p:cTn id="14" dur="1000" fill="hold"/>
                                        <p:tgtEl>
                                          <p:spTgt spid="63491">
                                            <p:txEl>
                                              <p:pRg st="1" end="1"/>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63491">
                                            <p:txEl>
                                              <p:pRg st="1" end="1"/>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63491">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7" presetClass="entr" presetSubtype="0" fill="hold" grpId="0" nodeType="clickEffect">
                                  <p:stCondLst>
                                    <p:cond delay="0"/>
                                  </p:stCondLst>
                                  <p:childTnLst>
                                    <p:set>
                                      <p:cBhvr>
                                        <p:cTn id="20" dur="1" fill="hold">
                                          <p:stCondLst>
                                            <p:cond delay="0"/>
                                          </p:stCondLst>
                                        </p:cTn>
                                        <p:tgtEl>
                                          <p:spTgt spid="63491">
                                            <p:txEl>
                                              <p:pRg st="3" end="3"/>
                                            </p:txEl>
                                          </p:spTgt>
                                        </p:tgtEl>
                                        <p:attrNameLst>
                                          <p:attrName>style.visibility</p:attrName>
                                        </p:attrNameLst>
                                      </p:cBhvr>
                                      <p:to>
                                        <p:strVal val="visible"/>
                                      </p:to>
                                    </p:set>
                                    <p:animEffect transition="in" filter="fade">
                                      <p:cBhvr>
                                        <p:cTn id="21" dur="1000"/>
                                        <p:tgtEl>
                                          <p:spTgt spid="63491">
                                            <p:txEl>
                                              <p:pRg st="3" end="3"/>
                                            </p:txEl>
                                          </p:spTgt>
                                        </p:tgtEl>
                                      </p:cBhvr>
                                    </p:animEffect>
                                    <p:anim calcmode="lin" valueType="num">
                                      <p:cBhvr>
                                        <p:cTn id="22" dur="1000" fill="hold"/>
                                        <p:tgtEl>
                                          <p:spTgt spid="63491">
                                            <p:txEl>
                                              <p:pRg st="3" end="3"/>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63491">
                                            <p:txEl>
                                              <p:pRg st="3" end="3"/>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63491">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1"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AutoShape 2"/>
          <p:cNvSpPr>
            <a:spLocks noGrp="1" noChangeArrowheads="1"/>
          </p:cNvSpPr>
          <p:nvPr>
            <p:ph type="title"/>
          </p:nvPr>
        </p:nvSpPr>
        <p:spPr/>
        <p:txBody>
          <a:bodyPr/>
          <a:lstStyle/>
          <a:p>
            <a:r>
              <a:rPr lang="en-US" sz="3200" dirty="0"/>
              <a:t>When economic goals are not met…	</a:t>
            </a:r>
          </a:p>
        </p:txBody>
      </p:sp>
      <p:sp>
        <p:nvSpPr>
          <p:cNvPr id="65539" name="Rectangle 3"/>
          <p:cNvSpPr>
            <a:spLocks noGrp="1" noChangeArrowheads="1"/>
          </p:cNvSpPr>
          <p:nvPr>
            <p:ph type="body" sz="half" idx="1"/>
          </p:nvPr>
        </p:nvSpPr>
        <p:spPr>
          <a:xfrm>
            <a:off x="838200" y="2362200"/>
            <a:ext cx="6934200" cy="1524000"/>
          </a:xfrm>
        </p:spPr>
        <p:txBody>
          <a:bodyPr/>
          <a:lstStyle/>
          <a:p>
            <a:pPr algn="ctr">
              <a:buFont typeface="Wingdings" pitchFamily="2" charset="2"/>
              <a:buNone/>
            </a:pPr>
            <a:r>
              <a:rPr lang="en-US" sz="4000" dirty="0"/>
              <a:t>…People get mad!!!!!!!</a:t>
            </a:r>
          </a:p>
        </p:txBody>
      </p:sp>
      <p:pic>
        <p:nvPicPr>
          <p:cNvPr id="65540" name="Picture 4" descr="MPj03958610000[1]"/>
          <p:cNvPicPr>
            <a:picLocks noGrp="1" noChangeAspect="1" noChangeArrowheads="1"/>
          </p:cNvPicPr>
          <p:nvPr>
            <p:ph sz="half" idx="2"/>
          </p:nvPr>
        </p:nvPicPr>
        <p:blipFill>
          <a:blip r:embed="rId2" cstate="print"/>
          <a:srcRect/>
          <a:stretch>
            <a:fillRect/>
          </a:stretch>
        </p:blipFill>
        <p:spPr>
          <a:xfrm>
            <a:off x="3200400" y="3133725"/>
            <a:ext cx="2632075" cy="3724275"/>
          </a:xfrm>
          <a:noFill/>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pPr algn="ctr"/>
            <a:r>
              <a:rPr lang="en-US" sz="3600" dirty="0" smtClean="0"/>
              <a:t>Summarize: How does each economic system answer the three basic economic questions?</a:t>
            </a:r>
            <a:endParaRPr lang="en-US" sz="3600" dirty="0"/>
          </a:p>
        </p:txBody>
      </p:sp>
      <p:sp>
        <p:nvSpPr>
          <p:cNvPr id="6" name="Content Placeholder 5"/>
          <p:cNvSpPr>
            <a:spLocks noGrp="1"/>
          </p:cNvSpPr>
          <p:nvPr>
            <p:ph idx="1"/>
          </p:nvPr>
        </p:nvSpPr>
        <p:spPr>
          <a:xfrm>
            <a:off x="457200" y="2362200"/>
            <a:ext cx="8229600" cy="4092608"/>
          </a:xfrm>
        </p:spPr>
        <p:txBody>
          <a:bodyPr/>
          <a:lstStyle/>
          <a:p>
            <a:r>
              <a:rPr lang="en-US" sz="2800" dirty="0" smtClean="0"/>
              <a:t>What goods and services will be produced?</a:t>
            </a:r>
          </a:p>
          <a:p>
            <a:pPr lvl="1"/>
            <a:r>
              <a:rPr lang="en-US" sz="2400" dirty="0" smtClean="0"/>
              <a:t>What do we have?</a:t>
            </a:r>
          </a:p>
          <a:p>
            <a:endParaRPr lang="en-US" sz="2800" dirty="0" smtClean="0"/>
          </a:p>
          <a:p>
            <a:r>
              <a:rPr lang="en-US" sz="2800" dirty="0" smtClean="0"/>
              <a:t>How will they be produced?</a:t>
            </a:r>
          </a:p>
          <a:p>
            <a:pPr lvl="1"/>
            <a:r>
              <a:rPr lang="en-US" sz="2400" dirty="0" smtClean="0"/>
              <a:t>Hand &gt; machine &gt; elsewhere</a:t>
            </a:r>
          </a:p>
          <a:p>
            <a:endParaRPr lang="en-US" sz="2800" dirty="0" smtClean="0"/>
          </a:p>
          <a:p>
            <a:r>
              <a:rPr lang="en-US" sz="2800" dirty="0" smtClean="0"/>
              <a:t>Who gets the stuff?</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AutoShape 2"/>
          <p:cNvSpPr>
            <a:spLocks noGrp="1" noChangeArrowheads="1"/>
          </p:cNvSpPr>
          <p:nvPr>
            <p:ph type="title"/>
          </p:nvPr>
        </p:nvSpPr>
        <p:spPr/>
        <p:txBody>
          <a:bodyPr/>
          <a:lstStyle/>
          <a:p>
            <a:r>
              <a:rPr lang="en-US" dirty="0"/>
              <a:t>3 Economic Systems</a:t>
            </a:r>
          </a:p>
        </p:txBody>
      </p:sp>
      <p:sp>
        <p:nvSpPr>
          <p:cNvPr id="15363" name="Rectangle 3"/>
          <p:cNvSpPr>
            <a:spLocks noGrp="1" noChangeArrowheads="1"/>
          </p:cNvSpPr>
          <p:nvPr>
            <p:ph type="body" idx="1"/>
          </p:nvPr>
        </p:nvSpPr>
        <p:spPr/>
        <p:txBody>
          <a:bodyPr/>
          <a:lstStyle/>
          <a:p>
            <a:r>
              <a:rPr lang="en-US" dirty="0"/>
              <a:t>Economic system (economy) – an organized way of providing for the wants and needs of people.</a:t>
            </a:r>
          </a:p>
          <a:p>
            <a:pPr>
              <a:buNone/>
            </a:pPr>
            <a:endParaRPr lang="en-US" dirty="0"/>
          </a:p>
          <a:p>
            <a:pPr>
              <a:buFont typeface="Wingdings" pitchFamily="2" charset="2"/>
              <a:buNone/>
            </a:pPr>
            <a:r>
              <a:rPr lang="en-US" dirty="0" smtClean="0"/>
              <a:t>1).  </a:t>
            </a:r>
            <a:r>
              <a:rPr lang="en-US" dirty="0"/>
              <a:t>Command</a:t>
            </a:r>
          </a:p>
          <a:p>
            <a:pPr>
              <a:buFont typeface="Wingdings" pitchFamily="2" charset="2"/>
              <a:buNone/>
            </a:pPr>
            <a:r>
              <a:rPr lang="en-US" dirty="0" smtClean="0"/>
              <a:t>2).  Market</a:t>
            </a:r>
          </a:p>
          <a:p>
            <a:pPr>
              <a:buNone/>
            </a:pPr>
            <a:r>
              <a:rPr lang="en-US" dirty="0" smtClean="0"/>
              <a:t>3).  Traditional</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Effect transition="in" filter="box(in)">
                                      <p:cBhvr>
                                        <p:cTn id="7" dur="500"/>
                                        <p:tgtEl>
                                          <p:spTgt spid="153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15363">
                                            <p:txEl>
                                              <p:pRg st="2" end="2"/>
                                            </p:txEl>
                                          </p:spTgt>
                                        </p:tgtEl>
                                        <p:attrNameLst>
                                          <p:attrName>style.visibility</p:attrName>
                                        </p:attrNameLst>
                                      </p:cBhvr>
                                      <p:to>
                                        <p:strVal val="visible"/>
                                      </p:to>
                                    </p:set>
                                    <p:anim calcmode="lin" valueType="num">
                                      <p:cBhvr additive="base">
                                        <p:cTn id="12" dur="500" fill="hold"/>
                                        <p:tgtEl>
                                          <p:spTgt spid="15363">
                                            <p:txEl>
                                              <p:pRg st="2" end="2"/>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1536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0" nodeType="clickEffect">
                                  <p:stCondLst>
                                    <p:cond delay="0"/>
                                  </p:stCondLst>
                                  <p:childTnLst>
                                    <p:set>
                                      <p:cBhvr>
                                        <p:cTn id="17" dur="1" fill="hold">
                                          <p:stCondLst>
                                            <p:cond delay="0"/>
                                          </p:stCondLst>
                                        </p:cTn>
                                        <p:tgtEl>
                                          <p:spTgt spid="15363">
                                            <p:txEl>
                                              <p:pRg st="3" end="3"/>
                                            </p:txEl>
                                          </p:spTgt>
                                        </p:tgtEl>
                                        <p:attrNameLst>
                                          <p:attrName>style.visibility</p:attrName>
                                        </p:attrNameLst>
                                      </p:cBhvr>
                                      <p:to>
                                        <p:strVal val="visible"/>
                                      </p:to>
                                    </p:set>
                                    <p:anim calcmode="lin" valueType="num">
                                      <p:cBhvr additive="base">
                                        <p:cTn id="18" dur="500" fill="hold"/>
                                        <p:tgtEl>
                                          <p:spTgt spid="15363">
                                            <p:txEl>
                                              <p:pRg st="3" end="3"/>
                                            </p:txEl>
                                          </p:spTgt>
                                        </p:tgtEl>
                                        <p:attrNameLst>
                                          <p:attrName>ppt_x</p:attrName>
                                        </p:attrNameLst>
                                      </p:cBhvr>
                                      <p:tavLst>
                                        <p:tav tm="0">
                                          <p:val>
                                            <p:strVal val="1+#ppt_w/2"/>
                                          </p:val>
                                        </p:tav>
                                        <p:tav tm="100000">
                                          <p:val>
                                            <p:strVal val="#ppt_x"/>
                                          </p:val>
                                        </p:tav>
                                      </p:tavLst>
                                    </p:anim>
                                    <p:anim calcmode="lin" valueType="num">
                                      <p:cBhvr additive="base">
                                        <p:cTn id="19" dur="500" fill="hold"/>
                                        <p:tgtEl>
                                          <p:spTgt spid="1536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grpId="0" nodeType="clickEffect">
                                  <p:stCondLst>
                                    <p:cond delay="0"/>
                                  </p:stCondLst>
                                  <p:childTnLst>
                                    <p:set>
                                      <p:cBhvr>
                                        <p:cTn id="23" dur="1" fill="hold">
                                          <p:stCondLst>
                                            <p:cond delay="0"/>
                                          </p:stCondLst>
                                        </p:cTn>
                                        <p:tgtEl>
                                          <p:spTgt spid="15363">
                                            <p:txEl>
                                              <p:pRg st="4" end="4"/>
                                            </p:txEl>
                                          </p:spTgt>
                                        </p:tgtEl>
                                        <p:attrNameLst>
                                          <p:attrName>style.visibility</p:attrName>
                                        </p:attrNameLst>
                                      </p:cBhvr>
                                      <p:to>
                                        <p:strVal val="visible"/>
                                      </p:to>
                                    </p:set>
                                    <p:anim calcmode="lin" valueType="num">
                                      <p:cBhvr additive="base">
                                        <p:cTn id="24" dur="500" fill="hold"/>
                                        <p:tgtEl>
                                          <p:spTgt spid="15363">
                                            <p:txEl>
                                              <p:pRg st="4" end="4"/>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1536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AutoShape 2"/>
          <p:cNvSpPr>
            <a:spLocks noGrp="1" noChangeArrowheads="1"/>
          </p:cNvSpPr>
          <p:nvPr>
            <p:ph type="title"/>
          </p:nvPr>
        </p:nvSpPr>
        <p:spPr/>
        <p:txBody>
          <a:bodyPr/>
          <a:lstStyle/>
          <a:p>
            <a:r>
              <a:rPr lang="en-US" dirty="0"/>
              <a:t>Command Economies</a:t>
            </a:r>
          </a:p>
        </p:txBody>
      </p:sp>
      <p:sp>
        <p:nvSpPr>
          <p:cNvPr id="22531" name="Rectangle 3"/>
          <p:cNvSpPr>
            <a:spLocks noGrp="1" noChangeArrowheads="1"/>
          </p:cNvSpPr>
          <p:nvPr>
            <p:ph type="body" idx="1"/>
          </p:nvPr>
        </p:nvSpPr>
        <p:spPr/>
        <p:txBody>
          <a:bodyPr/>
          <a:lstStyle/>
          <a:p>
            <a:r>
              <a:rPr lang="en-US" dirty="0"/>
              <a:t>Economic activity is planned out by the government, with people having little influence.  </a:t>
            </a:r>
          </a:p>
          <a:p>
            <a:pPr>
              <a:buFont typeface="Wingdings" pitchFamily="2" charset="2"/>
              <a:buNone/>
            </a:pPr>
            <a:endParaRPr lang="en-US" dirty="0"/>
          </a:p>
          <a:p>
            <a:r>
              <a:rPr lang="en-US" dirty="0"/>
              <a:t>Examples:</a:t>
            </a:r>
          </a:p>
          <a:p>
            <a:pPr lvl="1"/>
            <a:r>
              <a:rPr lang="en-US" dirty="0"/>
              <a:t>Cuba</a:t>
            </a:r>
          </a:p>
          <a:p>
            <a:pPr lvl="1"/>
            <a:r>
              <a:rPr lang="en-US" dirty="0"/>
              <a:t>North Korea</a:t>
            </a:r>
          </a:p>
          <a:p>
            <a:pPr lvl="1"/>
            <a:r>
              <a:rPr lang="en-US" dirty="0"/>
              <a:t>Former Soviet Union</a:t>
            </a:r>
          </a:p>
        </p:txBody>
      </p:sp>
      <p:pic>
        <p:nvPicPr>
          <p:cNvPr id="22533" name="Picture 5" descr="ussr"/>
          <p:cNvPicPr>
            <a:picLocks noChangeAspect="1" noChangeArrowheads="1"/>
          </p:cNvPicPr>
          <p:nvPr/>
        </p:nvPicPr>
        <p:blipFill>
          <a:blip r:embed="rId2" cstate="print"/>
          <a:srcRect/>
          <a:stretch>
            <a:fillRect/>
          </a:stretch>
        </p:blipFill>
        <p:spPr bwMode="auto">
          <a:xfrm>
            <a:off x="5334000" y="4419600"/>
            <a:ext cx="2409825" cy="16097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Effect transition="in" filter="blinds(horizontal)">
                                      <p:cBhvr>
                                        <p:cTn id="7" dur="500"/>
                                        <p:tgtEl>
                                          <p:spTgt spid="2253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2531">
                                            <p:txEl>
                                              <p:pRg st="2" end="2"/>
                                            </p:txEl>
                                          </p:spTgt>
                                        </p:tgtEl>
                                        <p:attrNameLst>
                                          <p:attrName>style.visibility</p:attrName>
                                        </p:attrNameLst>
                                      </p:cBhvr>
                                      <p:to>
                                        <p:strVal val="visible"/>
                                      </p:to>
                                    </p:set>
                                    <p:animEffect transition="in" filter="box(in)">
                                      <p:cBhvr>
                                        <p:cTn id="12" dur="500"/>
                                        <p:tgtEl>
                                          <p:spTgt spid="2253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2531">
                                            <p:txEl>
                                              <p:pRg st="3" end="3"/>
                                            </p:txEl>
                                          </p:spTgt>
                                        </p:tgtEl>
                                        <p:attrNameLst>
                                          <p:attrName>style.visibility</p:attrName>
                                        </p:attrNameLst>
                                      </p:cBhvr>
                                      <p:to>
                                        <p:strVal val="visible"/>
                                      </p:to>
                                    </p:set>
                                    <p:animEffect transition="in" filter="blinds(horizontal)">
                                      <p:cBhvr>
                                        <p:cTn id="17" dur="500"/>
                                        <p:tgtEl>
                                          <p:spTgt spid="22531">
                                            <p:txEl>
                                              <p:pRg st="3" end="3"/>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22531">
                                            <p:txEl>
                                              <p:pRg st="4" end="4"/>
                                            </p:txEl>
                                          </p:spTgt>
                                        </p:tgtEl>
                                        <p:attrNameLst>
                                          <p:attrName>style.visibility</p:attrName>
                                        </p:attrNameLst>
                                      </p:cBhvr>
                                      <p:to>
                                        <p:strVal val="visible"/>
                                      </p:to>
                                    </p:set>
                                    <p:animEffect transition="in" filter="blinds(horizontal)">
                                      <p:cBhvr>
                                        <p:cTn id="20" dur="500"/>
                                        <p:tgtEl>
                                          <p:spTgt spid="22531">
                                            <p:txEl>
                                              <p:pRg st="4" end="4"/>
                                            </p:txEl>
                                          </p:spTgt>
                                        </p:tgtEl>
                                      </p:cBhvr>
                                    </p:animEffect>
                                  </p:childTnLst>
                                </p:cTn>
                              </p:par>
                              <p:par>
                                <p:cTn id="21" presetID="3" presetClass="entr" presetSubtype="10" fill="hold" nodeType="withEffect">
                                  <p:stCondLst>
                                    <p:cond delay="0"/>
                                  </p:stCondLst>
                                  <p:childTnLst>
                                    <p:set>
                                      <p:cBhvr>
                                        <p:cTn id="22" dur="1" fill="hold">
                                          <p:stCondLst>
                                            <p:cond delay="0"/>
                                          </p:stCondLst>
                                        </p:cTn>
                                        <p:tgtEl>
                                          <p:spTgt spid="22531">
                                            <p:txEl>
                                              <p:pRg st="5" end="5"/>
                                            </p:txEl>
                                          </p:spTgt>
                                        </p:tgtEl>
                                        <p:attrNameLst>
                                          <p:attrName>style.visibility</p:attrName>
                                        </p:attrNameLst>
                                      </p:cBhvr>
                                      <p:to>
                                        <p:strVal val="visible"/>
                                      </p:to>
                                    </p:set>
                                    <p:animEffect transition="in" filter="blinds(horizontal)">
                                      <p:cBhvr>
                                        <p:cTn id="23" dur="500"/>
                                        <p:tgtEl>
                                          <p:spTgt spid="22531">
                                            <p:txEl>
                                              <p:pRg st="5" end="5"/>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nodeType="clickEffect">
                                  <p:stCondLst>
                                    <p:cond delay="0"/>
                                  </p:stCondLst>
                                  <p:childTnLst>
                                    <p:set>
                                      <p:cBhvr>
                                        <p:cTn id="27" dur="1" fill="hold">
                                          <p:stCondLst>
                                            <p:cond delay="0"/>
                                          </p:stCondLst>
                                        </p:cTn>
                                        <p:tgtEl>
                                          <p:spTgt spid="22533"/>
                                        </p:tgtEl>
                                        <p:attrNameLst>
                                          <p:attrName>style.visibility</p:attrName>
                                        </p:attrNameLst>
                                      </p:cBhvr>
                                      <p:to>
                                        <p:strVal val="visible"/>
                                      </p:to>
                                    </p:set>
                                    <p:animEffect transition="in" filter="box(in)">
                                      <p:cBhvr>
                                        <p:cTn id="28" dur="500"/>
                                        <p:tgtEl>
                                          <p:spTgt spid="225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AutoShape 2"/>
          <p:cNvSpPr>
            <a:spLocks noGrp="1" noChangeArrowheads="1"/>
          </p:cNvSpPr>
          <p:nvPr>
            <p:ph type="title"/>
          </p:nvPr>
        </p:nvSpPr>
        <p:spPr/>
        <p:txBody>
          <a:bodyPr>
            <a:normAutofit fontScale="90000"/>
          </a:bodyPr>
          <a:lstStyle/>
          <a:p>
            <a:r>
              <a:rPr lang="en-US" dirty="0"/>
              <a:t>Command Economies - Pros</a:t>
            </a:r>
          </a:p>
        </p:txBody>
      </p:sp>
      <p:sp>
        <p:nvSpPr>
          <p:cNvPr id="26627" name="Rectangle 3"/>
          <p:cNvSpPr>
            <a:spLocks noGrp="1" noChangeArrowheads="1"/>
          </p:cNvSpPr>
          <p:nvPr>
            <p:ph type="body" sz="half" idx="1"/>
          </p:nvPr>
        </p:nvSpPr>
        <p:spPr>
          <a:xfrm>
            <a:off x="838200" y="1981200"/>
            <a:ext cx="6781800" cy="1905000"/>
          </a:xfrm>
        </p:spPr>
        <p:txBody>
          <a:bodyPr/>
          <a:lstStyle/>
          <a:p>
            <a:r>
              <a:rPr lang="en-US" sz="2400" dirty="0"/>
              <a:t>Allows an economy to change direction very quickly.  </a:t>
            </a:r>
          </a:p>
          <a:p>
            <a:pPr lvl="1"/>
            <a:r>
              <a:rPr lang="en-US" sz="2000" dirty="0"/>
              <a:t>After Stalin’s first two Five Year Plans, Russia moved from a rural agricultural economy to an industrial economy.  </a:t>
            </a:r>
          </a:p>
          <a:p>
            <a:pPr lvl="1"/>
            <a:endParaRPr lang="en-US" sz="2000" dirty="0"/>
          </a:p>
          <a:p>
            <a:pPr lvl="1"/>
            <a:endParaRPr lang="en-US" sz="2000" dirty="0"/>
          </a:p>
        </p:txBody>
      </p:sp>
      <p:pic>
        <p:nvPicPr>
          <p:cNvPr id="26629" name="Picture 5" descr="_906660_crud"/>
          <p:cNvPicPr>
            <a:picLocks noChangeAspect="1" noChangeArrowheads="1"/>
          </p:cNvPicPr>
          <p:nvPr/>
        </p:nvPicPr>
        <p:blipFill>
          <a:blip r:embed="rId2" cstate="print"/>
          <a:srcRect/>
          <a:stretch>
            <a:fillRect/>
          </a:stretch>
        </p:blipFill>
        <p:spPr bwMode="auto">
          <a:xfrm>
            <a:off x="5029200" y="4267200"/>
            <a:ext cx="3124200" cy="2286000"/>
          </a:xfrm>
          <a:prstGeom prst="rect">
            <a:avLst/>
          </a:prstGeom>
          <a:noFill/>
        </p:spPr>
      </p:pic>
      <p:pic>
        <p:nvPicPr>
          <p:cNvPr id="26631" name="Picture 7" descr="farm"/>
          <p:cNvPicPr>
            <a:picLocks noGrp="1" noChangeAspect="1" noChangeArrowheads="1"/>
          </p:cNvPicPr>
          <p:nvPr>
            <p:ph sz="half" idx="2"/>
          </p:nvPr>
        </p:nvPicPr>
        <p:blipFill>
          <a:blip r:embed="rId3" cstate="print"/>
          <a:srcRect/>
          <a:stretch>
            <a:fillRect/>
          </a:stretch>
        </p:blipFill>
        <p:spPr>
          <a:xfrm>
            <a:off x="990600" y="4267200"/>
            <a:ext cx="3124200" cy="2293938"/>
          </a:xfrm>
          <a:no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AutoShape 2"/>
          <p:cNvSpPr>
            <a:spLocks noGrp="1" noChangeArrowheads="1"/>
          </p:cNvSpPr>
          <p:nvPr>
            <p:ph type="title"/>
          </p:nvPr>
        </p:nvSpPr>
        <p:spPr/>
        <p:txBody>
          <a:bodyPr>
            <a:normAutofit fontScale="90000"/>
          </a:bodyPr>
          <a:lstStyle/>
          <a:p>
            <a:r>
              <a:rPr lang="en-US" dirty="0"/>
              <a:t>Command Economies - Pros</a:t>
            </a:r>
          </a:p>
        </p:txBody>
      </p:sp>
      <p:sp>
        <p:nvSpPr>
          <p:cNvPr id="28675" name="Rectangle 3"/>
          <p:cNvSpPr>
            <a:spLocks noGrp="1" noChangeArrowheads="1"/>
          </p:cNvSpPr>
          <p:nvPr>
            <p:ph type="body" sz="half" idx="1"/>
          </p:nvPr>
        </p:nvSpPr>
        <p:spPr>
          <a:xfrm>
            <a:off x="838200" y="2362200"/>
            <a:ext cx="6781800" cy="2286000"/>
          </a:xfrm>
        </p:spPr>
        <p:txBody>
          <a:bodyPr>
            <a:normAutofit/>
          </a:bodyPr>
          <a:lstStyle/>
          <a:p>
            <a:r>
              <a:rPr lang="en-US" sz="2400" dirty="0"/>
              <a:t>Little uncertainty as to who will do what.  </a:t>
            </a:r>
          </a:p>
          <a:p>
            <a:endParaRPr lang="en-US" sz="2400" dirty="0"/>
          </a:p>
          <a:p>
            <a:r>
              <a:rPr lang="en-US" sz="2400" dirty="0"/>
              <a:t>No unemployment because the government gives everyone a job (whether it is needed or not</a:t>
            </a:r>
            <a:r>
              <a:rPr lang="en-US" sz="2400" dirty="0" smtClean="0"/>
              <a:t>).</a:t>
            </a:r>
            <a:endParaRPr lang="en-US" sz="2000" dirty="0"/>
          </a:p>
          <a:p>
            <a:pPr>
              <a:buFont typeface="Wingdings" pitchFamily="2" charset="2"/>
              <a:buNone/>
            </a:pPr>
            <a:endParaRPr lang="en-US" sz="2400" dirty="0"/>
          </a:p>
          <a:p>
            <a:pPr>
              <a:buFont typeface="Wingdings" pitchFamily="2" charset="2"/>
              <a:buNone/>
            </a:pPr>
            <a:endParaRPr lang="en-US" sz="2400" dirty="0"/>
          </a:p>
        </p:txBody>
      </p:sp>
      <p:pic>
        <p:nvPicPr>
          <p:cNvPr id="28676" name="Picture 4" descr="MCj02820920000[1]"/>
          <p:cNvPicPr>
            <a:picLocks noGrp="1" noChangeAspect="1" noChangeArrowheads="1"/>
          </p:cNvPicPr>
          <p:nvPr>
            <p:ph sz="half" idx="2"/>
          </p:nvPr>
        </p:nvPicPr>
        <p:blipFill>
          <a:blip r:embed="rId2" cstate="print"/>
          <a:srcRect/>
          <a:stretch>
            <a:fillRect/>
          </a:stretch>
        </p:blipFill>
        <p:spPr>
          <a:xfrm>
            <a:off x="2819400" y="4572000"/>
            <a:ext cx="2590800" cy="2133600"/>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8675">
                                            <p:txEl>
                                              <p:pRg st="2" end="2"/>
                                            </p:txEl>
                                          </p:spTgt>
                                        </p:tgtEl>
                                        <p:attrNameLst>
                                          <p:attrName>style.visibility</p:attrName>
                                        </p:attrNameLst>
                                      </p:cBhvr>
                                      <p:to>
                                        <p:strVal val="visible"/>
                                      </p:to>
                                    </p:set>
                                    <p:anim calcmode="lin" valueType="num">
                                      <p:cBhvr additive="base">
                                        <p:cTn id="7" dur="500" fill="hold"/>
                                        <p:tgtEl>
                                          <p:spTgt spid="28675">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867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p:cNvSpPr>
            <a:spLocks noGrp="1" noChangeArrowheads="1"/>
          </p:cNvSpPr>
          <p:nvPr>
            <p:ph type="title"/>
          </p:nvPr>
        </p:nvSpPr>
        <p:spPr/>
        <p:txBody>
          <a:bodyPr>
            <a:normAutofit fontScale="90000"/>
          </a:bodyPr>
          <a:lstStyle/>
          <a:p>
            <a:r>
              <a:rPr lang="en-US" dirty="0"/>
              <a:t>Command Economies - Cons</a:t>
            </a:r>
          </a:p>
        </p:txBody>
      </p:sp>
      <p:sp>
        <p:nvSpPr>
          <p:cNvPr id="30723" name="Rectangle 3"/>
          <p:cNvSpPr>
            <a:spLocks noGrp="1" noChangeArrowheads="1"/>
          </p:cNvSpPr>
          <p:nvPr>
            <p:ph type="body" sz="half" idx="1"/>
          </p:nvPr>
        </p:nvSpPr>
        <p:spPr>
          <a:xfrm>
            <a:off x="838200" y="2057400"/>
            <a:ext cx="6705600" cy="2971800"/>
          </a:xfrm>
        </p:spPr>
        <p:txBody>
          <a:bodyPr/>
          <a:lstStyle/>
          <a:p>
            <a:r>
              <a:rPr lang="en-US" sz="2400" dirty="0"/>
              <a:t>Not designed to meet the wants of consumers. </a:t>
            </a:r>
          </a:p>
          <a:p>
            <a:pPr lvl="1"/>
            <a:r>
              <a:rPr lang="en-US" sz="2000" dirty="0"/>
              <a:t>Stalin’s Five Year Plan directed resources away from both agriculture and consumer goods.</a:t>
            </a:r>
          </a:p>
          <a:p>
            <a:r>
              <a:rPr lang="en-US" sz="2400" dirty="0" smtClean="0"/>
              <a:t>Provides strange incentives</a:t>
            </a:r>
            <a:endParaRPr lang="en-US" sz="2400" dirty="0"/>
          </a:p>
          <a:p>
            <a:pPr lvl="1"/>
            <a:r>
              <a:rPr lang="en-US" sz="2000" dirty="0"/>
              <a:t>Do just enough to meet quotas.</a:t>
            </a:r>
          </a:p>
          <a:p>
            <a:pPr lvl="1"/>
            <a:endParaRPr lang="en-US" sz="2000" dirty="0"/>
          </a:p>
          <a:p>
            <a:pPr lvl="1"/>
            <a:endParaRPr lang="en-US" sz="2000" dirty="0"/>
          </a:p>
          <a:p>
            <a:pPr lvl="1"/>
            <a:endParaRPr lang="en-US" sz="2000" dirty="0"/>
          </a:p>
        </p:txBody>
      </p:sp>
      <p:pic>
        <p:nvPicPr>
          <p:cNvPr id="30744" name="Picture 24" descr="MCj02329050000[1]"/>
          <p:cNvPicPr>
            <a:picLocks noGrp="1" noChangeAspect="1" noChangeArrowheads="1"/>
          </p:cNvPicPr>
          <p:nvPr>
            <p:ph sz="half" idx="2"/>
          </p:nvPr>
        </p:nvPicPr>
        <p:blipFill>
          <a:blip r:embed="rId2" cstate="print"/>
          <a:srcRect/>
          <a:stretch>
            <a:fillRect/>
          </a:stretch>
        </p:blipFill>
        <p:spPr>
          <a:xfrm>
            <a:off x="2286000" y="4800600"/>
            <a:ext cx="3733800" cy="1828800"/>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anim calcmode="lin" valueType="num">
                                      <p:cBhvr additive="base">
                                        <p:cTn id="7" dur="500" fill="hold"/>
                                        <p:tgtEl>
                                          <p:spTgt spid="3072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07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0723">
                                            <p:txEl>
                                              <p:pRg st="1" end="1"/>
                                            </p:txEl>
                                          </p:spTgt>
                                        </p:tgtEl>
                                        <p:attrNameLst>
                                          <p:attrName>style.visibility</p:attrName>
                                        </p:attrNameLst>
                                      </p:cBhvr>
                                      <p:to>
                                        <p:strVal val="visible"/>
                                      </p:to>
                                    </p:set>
                                    <p:anim calcmode="lin" valueType="num">
                                      <p:cBhvr additive="base">
                                        <p:cTn id="13" dur="500" fill="hold"/>
                                        <p:tgtEl>
                                          <p:spTgt spid="30723">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072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0723">
                                            <p:txEl>
                                              <p:pRg st="2" end="2"/>
                                            </p:txEl>
                                          </p:spTgt>
                                        </p:tgtEl>
                                        <p:attrNameLst>
                                          <p:attrName>style.visibility</p:attrName>
                                        </p:attrNameLst>
                                      </p:cBhvr>
                                      <p:to>
                                        <p:strVal val="visible"/>
                                      </p:to>
                                    </p:set>
                                    <p:anim calcmode="lin" valueType="num">
                                      <p:cBhvr additive="base">
                                        <p:cTn id="19" dur="500" fill="hold"/>
                                        <p:tgtEl>
                                          <p:spTgt spid="30723">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072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0723">
                                            <p:txEl>
                                              <p:pRg st="3" end="3"/>
                                            </p:txEl>
                                          </p:spTgt>
                                        </p:tgtEl>
                                        <p:attrNameLst>
                                          <p:attrName>style.visibility</p:attrName>
                                        </p:attrNameLst>
                                      </p:cBhvr>
                                      <p:to>
                                        <p:strVal val="visible"/>
                                      </p:to>
                                    </p:set>
                                    <p:anim calcmode="lin" valueType="num">
                                      <p:cBhvr additive="base">
                                        <p:cTn id="25" dur="500" fill="hold"/>
                                        <p:tgtEl>
                                          <p:spTgt spid="30723">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072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AutoShape 2"/>
          <p:cNvSpPr>
            <a:spLocks noGrp="1" noChangeArrowheads="1"/>
          </p:cNvSpPr>
          <p:nvPr>
            <p:ph type="title"/>
          </p:nvPr>
        </p:nvSpPr>
        <p:spPr/>
        <p:txBody>
          <a:bodyPr/>
          <a:lstStyle/>
          <a:p>
            <a:r>
              <a:rPr lang="en-US" sz="3200" dirty="0"/>
              <a:t>Command Economies – More Cons</a:t>
            </a:r>
          </a:p>
        </p:txBody>
      </p:sp>
      <p:sp>
        <p:nvSpPr>
          <p:cNvPr id="31747" name="Rectangle 3"/>
          <p:cNvSpPr>
            <a:spLocks noGrp="1" noChangeArrowheads="1"/>
          </p:cNvSpPr>
          <p:nvPr>
            <p:ph type="body" idx="1"/>
          </p:nvPr>
        </p:nvSpPr>
        <p:spPr>
          <a:xfrm>
            <a:off x="457200" y="1676400"/>
            <a:ext cx="8229600" cy="4572000"/>
          </a:xfrm>
        </p:spPr>
        <p:txBody>
          <a:bodyPr>
            <a:normAutofit lnSpcReduction="10000"/>
          </a:bodyPr>
          <a:lstStyle/>
          <a:p>
            <a:r>
              <a:rPr lang="en-US" dirty="0"/>
              <a:t>No rewards for individual performance</a:t>
            </a:r>
            <a:r>
              <a:rPr lang="en-US" dirty="0" smtClean="0"/>
              <a:t>.</a:t>
            </a:r>
          </a:p>
          <a:p>
            <a:pPr>
              <a:buNone/>
            </a:pPr>
            <a:endParaRPr lang="en-US" dirty="0"/>
          </a:p>
          <a:p>
            <a:r>
              <a:rPr lang="en-US" dirty="0"/>
              <a:t>No flexibility to handle problems. </a:t>
            </a:r>
          </a:p>
          <a:p>
            <a:pPr lvl="1"/>
            <a:r>
              <a:rPr lang="en-US" dirty="0"/>
              <a:t>Great Depression disrupted the USSR’s First Five Year Plan</a:t>
            </a:r>
          </a:p>
          <a:p>
            <a:r>
              <a:rPr lang="en-US" dirty="0"/>
              <a:t>Requires a large decision making agency.</a:t>
            </a:r>
          </a:p>
          <a:p>
            <a:pPr lvl="1"/>
            <a:r>
              <a:rPr lang="en-US" dirty="0"/>
              <a:t>Stalin’s Five Year Plans governed all economic activity in Russia…that’s a lot of paperwork!</a:t>
            </a:r>
          </a:p>
          <a:p>
            <a:pPr lvl="1">
              <a:buFontTx/>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anim calcmode="lin" valueType="num">
                                      <p:cBhvr additive="base">
                                        <p:cTn id="7" dur="500" fill="hold"/>
                                        <p:tgtEl>
                                          <p:spTgt spid="3174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174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1747">
                                            <p:txEl>
                                              <p:pRg st="2" end="2"/>
                                            </p:txEl>
                                          </p:spTgt>
                                        </p:tgtEl>
                                        <p:attrNameLst>
                                          <p:attrName>style.visibility</p:attrName>
                                        </p:attrNameLst>
                                      </p:cBhvr>
                                      <p:to>
                                        <p:strVal val="visible"/>
                                      </p:to>
                                    </p:set>
                                    <p:anim calcmode="lin" valueType="num">
                                      <p:cBhvr additive="base">
                                        <p:cTn id="13" dur="500" fill="hold"/>
                                        <p:tgtEl>
                                          <p:spTgt spid="3174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1747">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1747">
                                            <p:txEl>
                                              <p:pRg st="3" end="3"/>
                                            </p:txEl>
                                          </p:spTgt>
                                        </p:tgtEl>
                                        <p:attrNameLst>
                                          <p:attrName>style.visibility</p:attrName>
                                        </p:attrNameLst>
                                      </p:cBhvr>
                                      <p:to>
                                        <p:strVal val="visible"/>
                                      </p:to>
                                    </p:set>
                                    <p:anim calcmode="lin" valueType="num">
                                      <p:cBhvr additive="base">
                                        <p:cTn id="17" dur="500" fill="hold"/>
                                        <p:tgtEl>
                                          <p:spTgt spid="31747">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174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1747">
                                            <p:txEl>
                                              <p:pRg st="4" end="4"/>
                                            </p:txEl>
                                          </p:spTgt>
                                        </p:tgtEl>
                                        <p:attrNameLst>
                                          <p:attrName>style.visibility</p:attrName>
                                        </p:attrNameLst>
                                      </p:cBhvr>
                                      <p:to>
                                        <p:strVal val="visible"/>
                                      </p:to>
                                    </p:set>
                                    <p:anim calcmode="lin" valueType="num">
                                      <p:cBhvr additive="base">
                                        <p:cTn id="23" dur="500" fill="hold"/>
                                        <p:tgtEl>
                                          <p:spTgt spid="31747">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1747">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1747">
                                            <p:txEl>
                                              <p:pRg st="5" end="5"/>
                                            </p:txEl>
                                          </p:spTgt>
                                        </p:tgtEl>
                                        <p:attrNameLst>
                                          <p:attrName>style.visibility</p:attrName>
                                        </p:attrNameLst>
                                      </p:cBhvr>
                                      <p:to>
                                        <p:strVal val="visible"/>
                                      </p:to>
                                    </p:set>
                                    <p:anim calcmode="lin" valueType="num">
                                      <p:cBhvr additive="base">
                                        <p:cTn id="27" dur="500" fill="hold"/>
                                        <p:tgtEl>
                                          <p:spTgt spid="31747">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174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219200"/>
          </a:xfrm>
        </p:spPr>
        <p:txBody>
          <a:bodyPr>
            <a:normAutofit fontScale="90000"/>
          </a:bodyPr>
          <a:lstStyle/>
          <a:p>
            <a:r>
              <a:rPr lang="en-US" dirty="0" smtClean="0"/>
              <a:t>Scarcity, the Arms Race, and the Soviet Union</a:t>
            </a:r>
            <a:endParaRPr lang="en-US" dirty="0"/>
          </a:p>
        </p:txBody>
      </p:sp>
      <p:sp>
        <p:nvSpPr>
          <p:cNvPr id="3" name="Content Placeholder 2"/>
          <p:cNvSpPr>
            <a:spLocks noGrp="1"/>
          </p:cNvSpPr>
          <p:nvPr>
            <p:ph idx="1"/>
          </p:nvPr>
        </p:nvSpPr>
        <p:spPr>
          <a:xfrm>
            <a:off x="457200" y="1524000"/>
            <a:ext cx="8229600" cy="5334000"/>
          </a:xfrm>
        </p:spPr>
        <p:txBody>
          <a:bodyPr>
            <a:normAutofit fontScale="85000" lnSpcReduction="20000"/>
          </a:bodyPr>
          <a:lstStyle/>
          <a:p>
            <a:pPr>
              <a:buNone/>
            </a:pPr>
            <a:r>
              <a:rPr lang="en-US" sz="1900" dirty="0" smtClean="0"/>
              <a:t>In the 1980s, the US under the Reagan administration and the Soviet Union were involved in an arms race. Each of the two countries </a:t>
            </a:r>
            <a:r>
              <a:rPr lang="en-US" sz="1900" dirty="0" smtClean="0"/>
              <a:t>would respond to every new costly weapons system developed by the other country with much larger, frequently more complex, and always more costly weapons systems of its own. </a:t>
            </a:r>
            <a:endParaRPr lang="en-US" sz="1900" dirty="0" smtClean="0"/>
          </a:p>
          <a:p>
            <a:pPr>
              <a:buNone/>
            </a:pPr>
            <a:endParaRPr lang="en-US" sz="1900" dirty="0" smtClean="0"/>
          </a:p>
          <a:p>
            <a:pPr>
              <a:buNone/>
            </a:pPr>
            <a:r>
              <a:rPr lang="en-US" sz="1900" dirty="0" smtClean="0"/>
              <a:t>At </a:t>
            </a:r>
            <a:r>
              <a:rPr lang="en-US" sz="1900" dirty="0" smtClean="0"/>
              <a:t>the same time, the Soviet economy, because of basic economic scarcity, was producing fewer and fewer consumer goods to satisfy the everyday needs of the people. Its resources were going into military production. The command economy of the Soviet Union was much less efficient at producing goods and services in general than were the market economies of other countries. Soviet citizens began to complain bitterly about the lack of consumer goods as their lifestyles declined more each day. </a:t>
            </a:r>
          </a:p>
          <a:p>
            <a:pPr>
              <a:buNone/>
            </a:pPr>
            <a:endParaRPr lang="en-US" sz="1900" dirty="0" smtClean="0"/>
          </a:p>
          <a:p>
            <a:pPr>
              <a:buNone/>
            </a:pPr>
            <a:r>
              <a:rPr lang="en-US" sz="1900" dirty="0" smtClean="0"/>
              <a:t>Meanwhile</a:t>
            </a:r>
            <a:r>
              <a:rPr lang="en-US" sz="1900" dirty="0" smtClean="0"/>
              <a:t>, the Reagan administration announced its Star Wars Defense System, or Strategic Defense Initiative. This was the most complex and costly defense system ever conceived. Simultaneously, several other new costly weapons systems were reaching completion in the United States. </a:t>
            </a:r>
          </a:p>
          <a:p>
            <a:pPr>
              <a:buNone/>
            </a:pPr>
            <a:endParaRPr lang="en-US" sz="1900" dirty="0" smtClean="0"/>
          </a:p>
          <a:p>
            <a:pPr>
              <a:buNone/>
            </a:pPr>
            <a:r>
              <a:rPr lang="en-US" sz="1900" dirty="0" smtClean="0"/>
              <a:t>These </a:t>
            </a:r>
            <a:r>
              <a:rPr lang="en-US" sz="1900" dirty="0" smtClean="0"/>
              <a:t>announcements, it is believed, stimulated many huge new costly weapons programs in the Soviet Union that diverted so many resources away from consumer goods into military production that the decline in living standards became unacceptable to the Soviet people. They began to overthrow their communist government and its command economy. </a:t>
            </a:r>
          </a:p>
          <a:p>
            <a:endParaRPr lang="en-US" sz="12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793</TotalTime>
  <Words>1038</Words>
  <Application>Microsoft Office PowerPoint</Application>
  <PresentationFormat>On-screen Show (4:3)</PresentationFormat>
  <Paragraphs>149</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Verve</vt:lpstr>
      <vt:lpstr>Economic Systems</vt:lpstr>
      <vt:lpstr>Three Economic Questions</vt:lpstr>
      <vt:lpstr>3 Economic Systems</vt:lpstr>
      <vt:lpstr>Command Economies</vt:lpstr>
      <vt:lpstr>Command Economies - Pros</vt:lpstr>
      <vt:lpstr>Command Economies - Pros</vt:lpstr>
      <vt:lpstr>Command Economies - Cons</vt:lpstr>
      <vt:lpstr>Command Economies – More Cons</vt:lpstr>
      <vt:lpstr>Scarcity, the Arms Race, and the Soviet Union</vt:lpstr>
      <vt:lpstr>Market Economies </vt:lpstr>
      <vt:lpstr>Market Economies – How they work</vt:lpstr>
      <vt:lpstr>The First Economist – Adam Smith</vt:lpstr>
      <vt:lpstr>Market Economies - Pros</vt:lpstr>
      <vt:lpstr>Market Economies – More Pros</vt:lpstr>
      <vt:lpstr>Market Economies - Cons</vt:lpstr>
      <vt:lpstr>Market Economies – More Cons</vt:lpstr>
      <vt:lpstr>Traditional Economies</vt:lpstr>
      <vt:lpstr>Traditional Economies – Pros</vt:lpstr>
      <vt:lpstr>Traditional Economies - Cons</vt:lpstr>
      <vt:lpstr>The US Economic System</vt:lpstr>
      <vt:lpstr>Economic Goals</vt:lpstr>
      <vt:lpstr>Economic Freedom</vt:lpstr>
      <vt:lpstr>Economic Equity</vt:lpstr>
      <vt:lpstr>Economic Security </vt:lpstr>
      <vt:lpstr>Price Stability</vt:lpstr>
      <vt:lpstr>When economic goals are not met… </vt:lpstr>
      <vt:lpstr>Summarize: How does each economic system answer the three basic economic questions?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Travis Martin</dc:creator>
  <cp:lastModifiedBy>Administrator</cp:lastModifiedBy>
  <cp:revision>66</cp:revision>
  <dcterms:created xsi:type="dcterms:W3CDTF">2009-11-16T02:24:18Z</dcterms:created>
  <dcterms:modified xsi:type="dcterms:W3CDTF">2013-04-11T13:35:55Z</dcterms:modified>
</cp:coreProperties>
</file>